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65"/>
  </p:notesMasterIdLst>
  <p:handoutMasterIdLst>
    <p:handoutMasterId r:id="rId66"/>
  </p:handoutMasterIdLst>
  <p:sldIdLst>
    <p:sldId id="391" r:id="rId5"/>
    <p:sldId id="263" r:id="rId6"/>
    <p:sldId id="392" r:id="rId7"/>
    <p:sldId id="264" r:id="rId8"/>
    <p:sldId id="376" r:id="rId9"/>
    <p:sldId id="267" r:id="rId10"/>
    <p:sldId id="291" r:id="rId11"/>
    <p:sldId id="270" r:id="rId12"/>
    <p:sldId id="299" r:id="rId13"/>
    <p:sldId id="356" r:id="rId14"/>
    <p:sldId id="377" r:id="rId15"/>
    <p:sldId id="368" r:id="rId16"/>
    <p:sldId id="375" r:id="rId17"/>
    <p:sldId id="374" r:id="rId18"/>
    <p:sldId id="378" r:id="rId19"/>
    <p:sldId id="284" r:id="rId20"/>
    <p:sldId id="381" r:id="rId21"/>
    <p:sldId id="330" r:id="rId22"/>
    <p:sldId id="369" r:id="rId23"/>
    <p:sldId id="379" r:id="rId24"/>
    <p:sldId id="380" r:id="rId25"/>
    <p:sldId id="331" r:id="rId26"/>
    <p:sldId id="332" r:id="rId27"/>
    <p:sldId id="333" r:id="rId28"/>
    <p:sldId id="334" r:id="rId29"/>
    <p:sldId id="335" r:id="rId30"/>
    <p:sldId id="357" r:id="rId31"/>
    <p:sldId id="336" r:id="rId32"/>
    <p:sldId id="337" r:id="rId33"/>
    <p:sldId id="383" r:id="rId34"/>
    <p:sldId id="358" r:id="rId35"/>
    <p:sldId id="384" r:id="rId36"/>
    <p:sldId id="359" r:id="rId37"/>
    <p:sldId id="340" r:id="rId38"/>
    <p:sldId id="363" r:id="rId39"/>
    <p:sldId id="341" r:id="rId40"/>
    <p:sldId id="342" r:id="rId41"/>
    <p:sldId id="385" r:id="rId42"/>
    <p:sldId id="343" r:id="rId43"/>
    <p:sldId id="365" r:id="rId44"/>
    <p:sldId id="344" r:id="rId45"/>
    <p:sldId id="345" r:id="rId46"/>
    <p:sldId id="382" r:id="rId47"/>
    <p:sldId id="346" r:id="rId48"/>
    <p:sldId id="347" r:id="rId49"/>
    <p:sldId id="348" r:id="rId50"/>
    <p:sldId id="370" r:id="rId51"/>
    <p:sldId id="386" r:id="rId52"/>
    <p:sldId id="350" r:id="rId53"/>
    <p:sldId id="366" r:id="rId54"/>
    <p:sldId id="387" r:id="rId55"/>
    <p:sldId id="351" r:id="rId56"/>
    <p:sldId id="352" r:id="rId57"/>
    <p:sldId id="328" r:id="rId58"/>
    <p:sldId id="353" r:id="rId59"/>
    <p:sldId id="354" r:id="rId60"/>
    <p:sldId id="355" r:id="rId61"/>
    <p:sldId id="325" r:id="rId62"/>
    <p:sldId id="360" r:id="rId63"/>
    <p:sldId id="361" r:id="rId64"/>
  </p:sldIdLst>
  <p:sldSz cx="9144000" cy="6858000" type="screen4x3"/>
  <p:notesSz cx="6797675" cy="9928225"/>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0" userDrawn="1">
          <p15:clr>
            <a:srgbClr val="A4A3A4"/>
          </p15:clr>
        </p15:guide>
        <p15:guide id="2" pos="5080" userDrawn="1">
          <p15:clr>
            <a:srgbClr val="A4A3A4"/>
          </p15:clr>
        </p15:guide>
        <p15:guide id="3" pos="4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dical Writer" initials="MW" lastIdx="23" clrIdx="6">
    <p:extLst>
      <p:ext uri="{19B8F6BF-5375-455C-9EA6-DF929625EA0E}">
        <p15:presenceInfo xmlns:p15="http://schemas.microsoft.com/office/powerpoint/2012/main" userId="Medical Writer" providerId="None"/>
      </p:ext>
    </p:extLst>
  </p:cmAuthor>
  <p:cmAuthor id="8" name="Writer" initials="Wr" lastIdx="8" clrIdx="7">
    <p:extLst>
      <p:ext uri="{19B8F6BF-5375-455C-9EA6-DF929625EA0E}">
        <p15:presenceInfo xmlns:p15="http://schemas.microsoft.com/office/powerpoint/2012/main" userId="Writer" providerId="None"/>
      </p:ext>
    </p:extLst>
  </p:cmAuthor>
  <p:cmAuthor id="9" name="Julia H" initials="JH" lastIdx="3" clrIdx="8">
    <p:extLst>
      <p:ext uri="{19B8F6BF-5375-455C-9EA6-DF929625EA0E}">
        <p15:presenceInfo xmlns:p15="http://schemas.microsoft.com/office/powerpoint/2012/main" userId="Julia H" providerId="None"/>
      </p:ext>
    </p:extLst>
  </p:cmAuthor>
  <p:cmAuthor id="10" name="Madeleine Watt" initials="MW" lastIdx="8" clrIdx="9">
    <p:extLst>
      <p:ext uri="{19B8F6BF-5375-455C-9EA6-DF929625EA0E}">
        <p15:presenceInfo xmlns:p15="http://schemas.microsoft.com/office/powerpoint/2012/main" userId="Madeleine Watt" providerId="None"/>
      </p:ext>
    </p:extLst>
  </p:cmAuthor>
  <p:cmAuthor id="11" name="Simon Lott" initials="SL" lastIdx="14" clrIdx="10">
    <p:extLst>
      <p:ext uri="{19B8F6BF-5375-455C-9EA6-DF929625EA0E}">
        <p15:presenceInfo xmlns:p15="http://schemas.microsoft.com/office/powerpoint/2012/main" userId="Simon Lott" providerId="None"/>
      </p:ext>
    </p:extLst>
  </p:cmAuthor>
  <p:cmAuthor id="6" name="Author" initials="A"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4F1"/>
    <a:srgbClr val="FB9C5B"/>
    <a:srgbClr val="FCB07C"/>
    <a:srgbClr val="E05353"/>
    <a:srgbClr val="EBF4D8"/>
    <a:srgbClr val="73CBEF"/>
    <a:srgbClr val="11C6E8"/>
    <a:srgbClr val="BEE5F5"/>
    <a:srgbClr val="DC204E"/>
    <a:srgbClr val="7DCB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173" autoAdjust="0"/>
    <p:restoredTop sz="94976" autoAdjust="0"/>
  </p:normalViewPr>
  <p:slideViewPr>
    <p:cSldViewPr>
      <p:cViewPr varScale="1">
        <p:scale>
          <a:sx n="66" d="100"/>
          <a:sy n="66" d="100"/>
        </p:scale>
        <p:origin x="1412" y="44"/>
      </p:cViewPr>
      <p:guideLst>
        <p:guide orient="horz" pos="1230"/>
        <p:guide pos="5080"/>
        <p:guide pos="47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8172"/>
    </p:cViewPr>
  </p:sorterViewPr>
  <p:notesViewPr>
    <p:cSldViewPr>
      <p:cViewPr varScale="1">
        <p:scale>
          <a:sx n="78" d="100"/>
          <a:sy n="78" d="100"/>
        </p:scale>
        <p:origin x="3979" y="91"/>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solidFill>
          <a:schemeClr val="bg1"/>
        </a:solidFill>
        <a:ln>
          <a:solidFill>
            <a:schemeClr val="tx2"/>
          </a:solidFill>
        </a:ln>
      </dgm:spPr>
      <dgm:t>
        <a:bodyPr/>
        <a:lstStyle/>
        <a:p>
          <a:r>
            <a:rPr lang="en-GB" sz="2000"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a:solidFill>
          <a:schemeClr val="tx2"/>
        </a:solidFill>
      </dgm:spPr>
      <dgm:t>
        <a:bodyPr/>
        <a:lstStyle/>
        <a:p>
          <a:r>
            <a:rPr lang="en-GB" sz="28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solidFill>
          <a:schemeClr val="bg1"/>
        </a:solidFill>
        <a:ln>
          <a:solidFill>
            <a:schemeClr val="tx2"/>
          </a:solidFill>
        </a:ln>
      </dgm:spPr>
      <dgm:t>
        <a:bodyPr/>
        <a:lstStyle/>
        <a:p>
          <a:r>
            <a:rPr lang="en-GB" sz="2000" dirty="0"/>
            <a:t>Incidence of primary liver cancer</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solidFill>
          <a:schemeClr val="bg1"/>
        </a:solidFill>
        <a:ln>
          <a:solidFill>
            <a:schemeClr val="tx2"/>
          </a:solidFill>
        </a:ln>
      </dgm:spPr>
      <dgm:t>
        <a:bodyPr/>
        <a:lstStyle/>
        <a:p>
          <a:r>
            <a:rPr lang="en-GB" sz="2000" dirty="0"/>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a:solidFill>
          <a:schemeClr val="tx2"/>
        </a:solidFill>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AF71301-04C9-4317-A812-527F2B91A2AD}">
      <dgm:prSet custT="1"/>
      <dgm:spPr>
        <a:solidFill>
          <a:schemeClr val="tx2"/>
        </a:solidFill>
      </dgm:spPr>
      <dgm:t>
        <a:bodyPr/>
        <a:lstStyle/>
        <a:p>
          <a:r>
            <a:rPr lang="en-GB" sz="2800" dirty="0"/>
            <a:t>HCC research and future goals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25F95D-CD51-4301-8433-A974F9EAE288}" type="parTrans" cxnId="{26B13072-601C-4EA8-9891-BEEB84B3A95C}">
      <dgm:prSet/>
      <dgm:spPr/>
      <dgm:t>
        <a:bodyPr/>
        <a:lstStyle/>
        <a:p>
          <a:endParaRPr lang="en-GB"/>
        </a:p>
      </dgm:t>
    </dgm:pt>
    <dgm:pt modelId="{79F7C556-8BF9-44EC-94D5-DC035D66EB22}" type="sibTrans" cxnId="{26B13072-601C-4EA8-9891-BEEB84B3A95C}">
      <dgm:prSet/>
      <dgm:spPr/>
      <dgm:t>
        <a:bodyPr/>
        <a:lstStyle/>
        <a:p>
          <a:endParaRPr lang="en-GB"/>
        </a:p>
      </dgm:t>
    </dgm:pt>
    <dgm:pt modelId="{16177A9B-C279-4BF7-B1E1-927F2E24C8AD}">
      <dgm:prSet custT="1"/>
      <dgm:spPr>
        <a:solidFill>
          <a:schemeClr val="bg1"/>
        </a:solidFill>
        <a:ln>
          <a:solidFill>
            <a:schemeClr val="tx2"/>
          </a:solidFill>
        </a:ln>
      </dgm:spPr>
      <dgm:t>
        <a:bodyPr/>
        <a:lstStyle/>
        <a:p>
          <a:r>
            <a:rPr lang="en-GB" sz="2000" dirty="0"/>
            <a:t>Trial design and endpoints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128C90E-2752-4793-9EEB-0D9957452339}" type="parTrans" cxnId="{0F2819F5-58D8-4B1F-AA09-0E93737DF354}">
      <dgm:prSet/>
      <dgm:spPr/>
      <dgm:t>
        <a:bodyPr/>
        <a:lstStyle/>
        <a:p>
          <a:endParaRPr lang="en-GB"/>
        </a:p>
      </dgm:t>
    </dgm:pt>
    <dgm:pt modelId="{C830F3D8-DE4B-4572-9F73-A3D9A7D99F1E}" type="sibTrans" cxnId="{0F2819F5-58D8-4B1F-AA09-0E93737DF354}">
      <dgm:prSet/>
      <dgm:spPr/>
      <dgm:t>
        <a:bodyPr/>
        <a:lstStyle/>
        <a:p>
          <a:endParaRPr lang="en-GB"/>
        </a:p>
      </dgm:t>
    </dgm:pt>
    <dgm:pt modelId="{0A324ABC-DCE7-4A1A-9DEA-8AFE9E15518D}">
      <dgm:prSet phldrT="[Text]" custT="1"/>
      <dgm:spPr>
        <a:solidFill>
          <a:schemeClr val="bg1"/>
        </a:solidFill>
        <a:ln>
          <a:solidFill>
            <a:schemeClr val="tx2"/>
          </a:solidFill>
        </a:ln>
      </dgm:spPr>
      <dgm:t>
        <a:bodyPr/>
        <a:lstStyle/>
        <a:p>
          <a:r>
            <a:rPr lang="en-GB" sz="2000" dirty="0"/>
            <a:t>Risk factors for primary liver cancer</a:t>
          </a:r>
        </a:p>
      </dgm:t>
      <dgm:extLst/>
    </dgm:pt>
    <dgm:pt modelId="{AFF868BD-B0F6-48DC-B090-CAB0CB711D8F}" type="parTrans" cxnId="{565A8B66-A26D-41DA-9D9D-6FCF40C5C25F}">
      <dgm:prSet/>
      <dgm:spPr/>
      <dgm:t>
        <a:bodyPr/>
        <a:lstStyle/>
        <a:p>
          <a:endParaRPr lang="en-GB"/>
        </a:p>
      </dgm:t>
    </dgm:pt>
    <dgm:pt modelId="{176A5538-18A6-4D66-8F89-A65528800A26}" type="sibTrans" cxnId="{565A8B66-A26D-41DA-9D9D-6FCF40C5C25F}">
      <dgm:prSet/>
      <dgm:spPr/>
      <dgm:t>
        <a:bodyPr/>
        <a:lstStyle/>
        <a:p>
          <a:endParaRPr lang="en-GB"/>
        </a:p>
      </dgm:t>
    </dgm:pt>
    <dgm:pt modelId="{BE58F2B0-82D3-4DF0-A548-434132419EDB}">
      <dgm:prSet custT="1"/>
      <dgm:spPr/>
      <dgm:t>
        <a:bodyPr/>
        <a:lstStyle/>
        <a:p>
          <a:r>
            <a:rPr lang="en-GB" sz="2000" dirty="0"/>
            <a:t>EASL future goals in HCC</a:t>
          </a:r>
        </a:p>
      </dgm:t>
    </dgm:pt>
    <dgm:pt modelId="{1C8FAF6F-642D-4519-8663-155CDE4639B4}" type="parTrans" cxnId="{0950BB50-8148-4A09-946B-1A5C33FC061F}">
      <dgm:prSet/>
      <dgm:spPr/>
      <dgm:t>
        <a:bodyPr/>
        <a:lstStyle/>
        <a:p>
          <a:endParaRPr lang="en-GB"/>
        </a:p>
      </dgm:t>
    </dgm:pt>
    <dgm:pt modelId="{0C965F03-F21E-4AEA-83A1-EBA4F7117D67}" type="sibTrans" cxnId="{0950BB50-8148-4A09-946B-1A5C33FC061F}">
      <dgm:prSet/>
      <dgm:spPr/>
      <dgm:t>
        <a:bodyPr/>
        <a:lstStyle/>
        <a:p>
          <a:endParaRPr lang="en-GB"/>
        </a:p>
      </dgm:t>
    </dgm:pt>
    <dgm:pt modelId="{AEFDEA58-CEFB-4232-B289-FEA54FC0F52D}">
      <dgm:prSet custT="1"/>
      <dgm:spPr/>
      <dgm:t>
        <a:bodyPr/>
        <a:lstStyle/>
        <a:p>
          <a:r>
            <a:rPr lang="en-GB" sz="2000" dirty="0"/>
            <a:t>Unmet needs in HCC</a:t>
          </a:r>
        </a:p>
      </dgm:t>
    </dgm:pt>
    <dgm:pt modelId="{74D823E4-B69A-4A03-814D-7386DD3D2D83}" type="parTrans" cxnId="{63FEF98B-0AA8-4CE7-A803-A3E1E4BC73CB}">
      <dgm:prSet/>
      <dgm:spPr/>
      <dgm:t>
        <a:bodyPr/>
        <a:lstStyle/>
        <a:p>
          <a:endParaRPr lang="en-GB"/>
        </a:p>
      </dgm:t>
    </dgm:pt>
    <dgm:pt modelId="{7285E305-4A98-4573-99B3-EB73B3A94A11}" type="sibTrans" cxnId="{63FEF98B-0AA8-4CE7-A803-A3E1E4BC73CB}">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t>
        <a:bodyPr/>
        <a:lstStyle/>
        <a:p>
          <a:endParaRPr lang="es-ES"/>
        </a:p>
      </dgm:t>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t>
        <a:bodyPr/>
        <a:lstStyle/>
        <a:p>
          <a:endParaRPr lang="es-ES"/>
        </a:p>
      </dgm:t>
    </dgm:pt>
    <dgm:pt modelId="{61404EFA-ED30-44F3-A4AB-91551451AA65}" type="pres">
      <dgm:prSet presAssocID="{8619795A-428A-4EE5-9D93-9BB9308F3240}" presName="descendantText" presStyleLbl="alignAccFollowNode1" presStyleIdx="0" presStyleCnt="4">
        <dgm:presLayoutVars>
          <dgm:bulletEnabled val="1"/>
        </dgm:presLayoutVars>
      </dgm:prSet>
      <dgm:spPr/>
      <dgm:t>
        <a:bodyPr/>
        <a:lstStyle/>
        <a:p>
          <a:endParaRPr lang="es-ES"/>
        </a:p>
      </dgm:t>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t>
        <a:bodyPr/>
        <a:lstStyle/>
        <a:p>
          <a:endParaRPr lang="es-ES"/>
        </a:p>
      </dgm:t>
    </dgm:pt>
    <dgm:pt modelId="{32A41B45-68F6-4AC1-9583-5420FD4CFB41}" type="pres">
      <dgm:prSet presAssocID="{89F0AF2C-9BF5-4CF3-9103-6667E274E04F}" presName="descendantText" presStyleLbl="alignAccFollowNode1" presStyleIdx="1" presStyleCnt="4" custScaleY="101510">
        <dgm:presLayoutVars>
          <dgm:bulletEnabled val="1"/>
        </dgm:presLayoutVars>
      </dgm:prSet>
      <dgm:spPr/>
      <dgm:t>
        <a:bodyPr/>
        <a:lstStyle/>
        <a:p>
          <a:endParaRPr lang="es-ES"/>
        </a:p>
      </dgm:t>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t>
        <a:bodyPr/>
        <a:lstStyle/>
        <a:p>
          <a:endParaRPr lang="es-ES"/>
        </a:p>
      </dgm:t>
    </dgm:pt>
    <dgm:pt modelId="{00385CE4-843E-44D2-9505-5E0E8F710E48}" type="pres">
      <dgm:prSet presAssocID="{6D0C0F05-0B97-4684-A375-BEE53CED5579}" presName="descendantText" presStyleLbl="alignAccFollowNode1" presStyleIdx="2" presStyleCnt="4" custScaleY="101510">
        <dgm:presLayoutVars>
          <dgm:bulletEnabled val="1"/>
        </dgm:presLayoutVars>
      </dgm:prSet>
      <dgm:spPr/>
      <dgm:t>
        <a:bodyPr/>
        <a:lstStyle/>
        <a:p>
          <a:endParaRPr lang="es-ES"/>
        </a:p>
      </dgm:t>
    </dgm:pt>
    <dgm:pt modelId="{904EF42F-017B-4FCC-83B3-68DE93FCD53E}" type="pres">
      <dgm:prSet presAssocID="{DA79F63C-974A-4571-8664-556CDC18B6D1}" presName="sp" presStyleCnt="0"/>
      <dgm:spPr/>
    </dgm:pt>
    <dgm:pt modelId="{88ECCEC1-20D6-4E1D-957D-07591F31B569}" type="pres">
      <dgm:prSet presAssocID="{8AF71301-04C9-4317-A812-527F2B91A2AD}" presName="linNode" presStyleCnt="0"/>
      <dgm:spPr/>
    </dgm:pt>
    <dgm:pt modelId="{130C8671-EBD0-4193-93F9-65C6D3CFC47F}" type="pres">
      <dgm:prSet presAssocID="{8AF71301-04C9-4317-A812-527F2B91A2AD}" presName="parentText" presStyleLbl="node1" presStyleIdx="3" presStyleCnt="4">
        <dgm:presLayoutVars>
          <dgm:chMax val="1"/>
          <dgm:bulletEnabled val="1"/>
        </dgm:presLayoutVars>
      </dgm:prSet>
      <dgm:spPr/>
      <dgm:t>
        <a:bodyPr/>
        <a:lstStyle/>
        <a:p>
          <a:endParaRPr lang="es-ES"/>
        </a:p>
      </dgm:t>
    </dgm:pt>
    <dgm:pt modelId="{D21E8413-FAB2-4011-AEFD-713AF5902E56}" type="pres">
      <dgm:prSet presAssocID="{8AF71301-04C9-4317-A812-527F2B91A2AD}" presName="descendantText" presStyleLbl="alignAccFollowNode1" presStyleIdx="3" presStyleCnt="4" custScaleY="101510">
        <dgm:presLayoutVars>
          <dgm:bulletEnabled val="1"/>
        </dgm:presLayoutVars>
      </dgm:prSet>
      <dgm:spPr/>
      <dgm:t>
        <a:bodyPr/>
        <a:lstStyle/>
        <a:p>
          <a:endParaRPr lang="es-ES"/>
        </a:p>
      </dgm:t>
    </dgm:pt>
  </dgm:ptLst>
  <dgm:cxnLst>
    <dgm:cxn modelId="{77977317-A401-442E-80B6-C2D2C279ADCF}" type="presOf" srcId="{BCC1537F-DE71-481A-A200-9F4C77EF14FE}" destId="{859B37CA-7D63-43BD-8E6E-4935AEEB1BDC}"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912A5DF1-F914-4F57-BBD3-03423D82F882}" type="presOf" srcId="{EB418365-0AE8-4522-9042-AF58F698F7BD}" destId="{32A41B45-68F6-4AC1-9583-5420FD4CFB41}" srcOrd="0" destOrd="0" presId="urn:microsoft.com/office/officeart/2005/8/layout/vList5"/>
    <dgm:cxn modelId="{565A8B66-A26D-41DA-9D9D-6FCF40C5C25F}" srcId="{89F0AF2C-9BF5-4CF3-9103-6667E274E04F}" destId="{0A324ABC-DCE7-4A1A-9DEA-8AFE9E15518D}" srcOrd="1" destOrd="0" parTransId="{AFF868BD-B0F6-48DC-B090-CAB0CB711D8F}" sibTransId="{176A5538-18A6-4D66-8F89-A65528800A26}"/>
    <dgm:cxn modelId="{333ED62C-6337-49BA-BD92-C5990557CDDD}" type="presOf" srcId="{EF0FFC98-EB21-409E-9CDD-65B0D3C4EDF9}" destId="{00385CE4-843E-44D2-9505-5E0E8F710E48}" srcOrd="0" destOrd="0" presId="urn:microsoft.com/office/officeart/2005/8/layout/vList5"/>
    <dgm:cxn modelId="{91A4590D-C105-4CF2-92F3-9FF398602C7E}" type="presOf" srcId="{89F0AF2C-9BF5-4CF3-9103-6667E274E04F}" destId="{CCB8CD55-3C3D-4583-82FB-52AAD531040C}" srcOrd="0" destOrd="0" presId="urn:microsoft.com/office/officeart/2005/8/layout/vList5"/>
    <dgm:cxn modelId="{20BE6AC8-0B17-4C51-B9AC-C734506A57B1}" srcId="{BCC1537F-DE71-481A-A200-9F4C77EF14FE}" destId="{6D0C0F05-0B97-4684-A375-BEE53CED5579}" srcOrd="2" destOrd="0" parTransId="{D918BF3C-5F3F-46DF-8618-834BFC8A7045}" sibTransId="{DA79F63C-974A-4571-8664-556CDC18B6D1}"/>
    <dgm:cxn modelId="{0F2819F5-58D8-4B1F-AA09-0E93737DF354}" srcId="{8AF71301-04C9-4317-A812-527F2B91A2AD}" destId="{16177A9B-C279-4BF7-B1E1-927F2E24C8AD}" srcOrd="0" destOrd="0" parTransId="{3128C90E-2752-4793-9EEB-0D9957452339}" sibTransId="{C830F3D8-DE4B-4572-9F73-A3D9A7D99F1E}"/>
    <dgm:cxn modelId="{4549DFAA-8D92-48F4-B1ED-3F46A10C08D8}" srcId="{6D0C0F05-0B97-4684-A375-BEE53CED5579}" destId="{EF0FFC98-EB21-409E-9CDD-65B0D3C4EDF9}" srcOrd="0" destOrd="0" parTransId="{3A21DB61-0E33-43AE-A7DC-97D5B2F14E43}" sibTransId="{E42B58E3-DF66-488E-9D14-795E0694A0A4}"/>
    <dgm:cxn modelId="{E645E396-87DB-4946-ABB3-547C18E4261B}" type="presOf" srcId="{0A324ABC-DCE7-4A1A-9DEA-8AFE9E15518D}" destId="{32A41B45-68F6-4AC1-9583-5420FD4CFB41}" srcOrd="0" destOrd="1" presId="urn:microsoft.com/office/officeart/2005/8/layout/vList5"/>
    <dgm:cxn modelId="{F91B8E81-8281-4061-ABE1-AFD864C61682}" type="presOf" srcId="{8AF71301-04C9-4317-A812-527F2B91A2AD}" destId="{130C8671-EBD0-4193-93F9-65C6D3CFC47F}" srcOrd="0" destOrd="0" presId="urn:microsoft.com/office/officeart/2005/8/layout/vList5"/>
    <dgm:cxn modelId="{EC85D27D-DB79-46EF-BEBB-8BAE8BAB4672}" type="presOf" srcId="{6D0C0F05-0B97-4684-A375-BEE53CED5579}" destId="{B75631AB-3EF3-4AB2-9679-609D9E2A97C3}" srcOrd="0" destOrd="0" presId="urn:microsoft.com/office/officeart/2005/8/layout/vList5"/>
    <dgm:cxn modelId="{BF6A494B-07AA-4BC0-8B32-035FA685EA4D}" type="presOf" srcId="{8619795A-428A-4EE5-9D93-9BB9308F3240}" destId="{558480F4-FAA4-434B-AD99-028C17C687B3}" srcOrd="0" destOrd="0" presId="urn:microsoft.com/office/officeart/2005/8/layout/vList5"/>
    <dgm:cxn modelId="{F593EBC2-AC35-4829-987C-5DF5FD0ECF23}" type="presOf" srcId="{16177A9B-C279-4BF7-B1E1-927F2E24C8AD}" destId="{D21E8413-FAB2-4011-AEFD-713AF5902E56}" srcOrd="0" destOrd="0" presId="urn:microsoft.com/office/officeart/2005/8/layout/vList5"/>
    <dgm:cxn modelId="{F1CB1115-31F0-48DC-8F76-3B31E12C9258}" srcId="{BCC1537F-DE71-481A-A200-9F4C77EF14FE}" destId="{8619795A-428A-4EE5-9D93-9BB9308F3240}" srcOrd="0" destOrd="0" parTransId="{F10FF759-4CFB-4977-8AB4-B823181C3B9D}" sibTransId="{34749C50-268C-40AC-A3C1-20105B60E5C9}"/>
    <dgm:cxn modelId="{6E23BA70-4F45-438B-9CAA-12D76940C31B}" type="presOf" srcId="{26B8BC63-8816-4EF3-9D7F-52312699CA0C}" destId="{61404EFA-ED30-44F3-A4AB-91551451AA65}"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87F6DA87-AC5E-49C8-B572-80819A164A7A}" srcId="{8619795A-428A-4EE5-9D93-9BB9308F3240}" destId="{26B8BC63-8816-4EF3-9D7F-52312699CA0C}" srcOrd="0" destOrd="0" parTransId="{D655BD32-D1B4-4E4D-A93D-297EAB8C0E36}" sibTransId="{1D136266-336E-4E75-8B50-C4424E5F255A}"/>
    <dgm:cxn modelId="{26B13072-601C-4EA8-9891-BEEB84B3A95C}" srcId="{BCC1537F-DE71-481A-A200-9F4C77EF14FE}" destId="{8AF71301-04C9-4317-A812-527F2B91A2AD}" srcOrd="3" destOrd="0" parTransId="{AF25F95D-CD51-4301-8433-A974F9EAE288}" sibTransId="{79F7C556-8BF9-44EC-94D5-DC035D66EB22}"/>
    <dgm:cxn modelId="{44EB5192-9512-4A33-B245-F4505B98D543}" type="presOf" srcId="{BE58F2B0-82D3-4DF0-A548-434132419EDB}" destId="{D21E8413-FAB2-4011-AEFD-713AF5902E56}" srcOrd="0" destOrd="1" presId="urn:microsoft.com/office/officeart/2005/8/layout/vList5"/>
    <dgm:cxn modelId="{63FEF98B-0AA8-4CE7-A803-A3E1E4BC73CB}" srcId="{8AF71301-04C9-4317-A812-527F2B91A2AD}" destId="{AEFDEA58-CEFB-4232-B289-FEA54FC0F52D}" srcOrd="2" destOrd="0" parTransId="{74D823E4-B69A-4A03-814D-7386DD3D2D83}" sibTransId="{7285E305-4A98-4573-99B3-EB73B3A94A11}"/>
    <dgm:cxn modelId="{9587FB9F-5CC2-4F53-90A8-B25488790196}" type="presOf" srcId="{AEFDEA58-CEFB-4232-B289-FEA54FC0F52D}" destId="{D21E8413-FAB2-4011-AEFD-713AF5902E56}" srcOrd="0" destOrd="2" presId="urn:microsoft.com/office/officeart/2005/8/layout/vList5"/>
    <dgm:cxn modelId="{0950BB50-8148-4A09-946B-1A5C33FC061F}" srcId="{8AF71301-04C9-4317-A812-527F2B91A2AD}" destId="{BE58F2B0-82D3-4DF0-A548-434132419EDB}" srcOrd="1" destOrd="0" parTransId="{1C8FAF6F-642D-4519-8663-155CDE4639B4}" sibTransId="{0C965F03-F21E-4AEA-83A1-EBA4F7117D67}"/>
    <dgm:cxn modelId="{763E2AB0-CD8E-43DD-8371-08B67A0A1BCC}" type="presParOf" srcId="{859B37CA-7D63-43BD-8E6E-4935AEEB1BDC}" destId="{8C766F5F-E198-40D5-9DFA-7138E5D10E94}" srcOrd="0" destOrd="0" presId="urn:microsoft.com/office/officeart/2005/8/layout/vList5"/>
    <dgm:cxn modelId="{79AD82BA-DF6B-4056-8204-DA0C7ED24041}" type="presParOf" srcId="{8C766F5F-E198-40D5-9DFA-7138E5D10E94}" destId="{558480F4-FAA4-434B-AD99-028C17C687B3}" srcOrd="0" destOrd="0" presId="urn:microsoft.com/office/officeart/2005/8/layout/vList5"/>
    <dgm:cxn modelId="{7D661656-FD5C-4C8A-8AE1-72982402AE62}" type="presParOf" srcId="{8C766F5F-E198-40D5-9DFA-7138E5D10E94}" destId="{61404EFA-ED30-44F3-A4AB-91551451AA65}" srcOrd="1" destOrd="0" presId="urn:microsoft.com/office/officeart/2005/8/layout/vList5"/>
    <dgm:cxn modelId="{FA99D303-D1F1-4F62-9B4B-5F2F1A8AF5CC}" type="presParOf" srcId="{859B37CA-7D63-43BD-8E6E-4935AEEB1BDC}" destId="{3E23B032-FF14-4765-9641-D0CC6B8B521B}" srcOrd="1" destOrd="0" presId="urn:microsoft.com/office/officeart/2005/8/layout/vList5"/>
    <dgm:cxn modelId="{27159F2B-D2E1-4EA1-85F0-B284C8661A31}" type="presParOf" srcId="{859B37CA-7D63-43BD-8E6E-4935AEEB1BDC}" destId="{0A337AD9-B84F-4CFB-9C3D-B42BBA767A98}" srcOrd="2" destOrd="0" presId="urn:microsoft.com/office/officeart/2005/8/layout/vList5"/>
    <dgm:cxn modelId="{9134C957-582C-4483-842C-DDE05F948D47}" type="presParOf" srcId="{0A337AD9-B84F-4CFB-9C3D-B42BBA767A98}" destId="{CCB8CD55-3C3D-4583-82FB-52AAD531040C}" srcOrd="0" destOrd="0" presId="urn:microsoft.com/office/officeart/2005/8/layout/vList5"/>
    <dgm:cxn modelId="{5DF07177-38DF-4F60-AE4D-949C5463E6CF}" type="presParOf" srcId="{0A337AD9-B84F-4CFB-9C3D-B42BBA767A98}" destId="{32A41B45-68F6-4AC1-9583-5420FD4CFB41}" srcOrd="1" destOrd="0" presId="urn:microsoft.com/office/officeart/2005/8/layout/vList5"/>
    <dgm:cxn modelId="{09F73431-8EB7-460D-85D0-69298F5D5197}" type="presParOf" srcId="{859B37CA-7D63-43BD-8E6E-4935AEEB1BDC}" destId="{EA14D230-DCC1-436E-A129-10B6DE0434C3}" srcOrd="3" destOrd="0" presId="urn:microsoft.com/office/officeart/2005/8/layout/vList5"/>
    <dgm:cxn modelId="{108E26A5-DF07-49CC-9756-1128A97E5488}" type="presParOf" srcId="{859B37CA-7D63-43BD-8E6E-4935AEEB1BDC}" destId="{14A92640-2FA0-48D7-9F03-F7A15F18105C}" srcOrd="4" destOrd="0" presId="urn:microsoft.com/office/officeart/2005/8/layout/vList5"/>
    <dgm:cxn modelId="{984AD5C2-5929-4692-BA84-E4DF9D2C49D7}" type="presParOf" srcId="{14A92640-2FA0-48D7-9F03-F7A15F18105C}" destId="{B75631AB-3EF3-4AB2-9679-609D9E2A97C3}" srcOrd="0" destOrd="0" presId="urn:microsoft.com/office/officeart/2005/8/layout/vList5"/>
    <dgm:cxn modelId="{4C56CAF1-C6BD-49BE-BD0F-06EAE46DC40D}" type="presParOf" srcId="{14A92640-2FA0-48D7-9F03-F7A15F18105C}" destId="{00385CE4-843E-44D2-9505-5E0E8F710E48}" srcOrd="1" destOrd="0" presId="urn:microsoft.com/office/officeart/2005/8/layout/vList5"/>
    <dgm:cxn modelId="{C8CFEE45-4F45-4124-91F8-0C05BFA7B275}" type="presParOf" srcId="{859B37CA-7D63-43BD-8E6E-4935AEEB1BDC}" destId="{904EF42F-017B-4FCC-83B3-68DE93FCD53E}" srcOrd="5" destOrd="0" presId="urn:microsoft.com/office/officeart/2005/8/layout/vList5"/>
    <dgm:cxn modelId="{71E2CA79-7541-498A-81E8-06EA5F67B7B9}" type="presParOf" srcId="{859B37CA-7D63-43BD-8E6E-4935AEEB1BDC}" destId="{88ECCEC1-20D6-4E1D-957D-07591F31B569}" srcOrd="6" destOrd="0" presId="urn:microsoft.com/office/officeart/2005/8/layout/vList5"/>
    <dgm:cxn modelId="{EA13C209-0DDE-43A0-8245-6B4BA62A33DE}" type="presParOf" srcId="{88ECCEC1-20D6-4E1D-957D-07591F31B569}" destId="{130C8671-EBD0-4193-93F9-65C6D3CFC47F}" srcOrd="0" destOrd="0" presId="urn:microsoft.com/office/officeart/2005/8/layout/vList5"/>
    <dgm:cxn modelId="{3D5FBBA1-3632-41BD-B137-E3F16736ACA3}" type="presParOf" srcId="{88ECCEC1-20D6-4E1D-957D-07591F31B569}" destId="{D21E8413-FAB2-4011-AEFD-713AF5902E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5340067" y="-2163843"/>
          <a:ext cx="889944"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Grading evidence and recommendations</a:t>
          </a:r>
        </a:p>
      </dsp:txBody>
      <dsp:txXfrm rot="-5400000">
        <a:off x="3062668" y="156999"/>
        <a:ext cx="5401300" cy="803058"/>
      </dsp:txXfrm>
    </dsp:sp>
    <dsp:sp modelId="{558480F4-FAA4-434B-AD99-028C17C687B3}">
      <dsp:nvSpPr>
        <dsp:cNvPr id="0" name=""/>
        <dsp:cNvSpPr/>
      </dsp:nvSpPr>
      <dsp:spPr>
        <a:xfrm>
          <a:off x="0" y="2312"/>
          <a:ext cx="3062668"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a:t>Methods</a:t>
          </a:r>
        </a:p>
      </dsp:txBody>
      <dsp:txXfrm>
        <a:off x="54304" y="56616"/>
        <a:ext cx="2954060" cy="1003822"/>
      </dsp:txXfrm>
    </dsp:sp>
    <dsp:sp modelId="{32A41B45-68F6-4AC1-9583-5420FD4CFB41}">
      <dsp:nvSpPr>
        <dsp:cNvPr id="0" name=""/>
        <dsp:cNvSpPr/>
      </dsp:nvSpPr>
      <dsp:spPr>
        <a:xfrm rot="5400000">
          <a:off x="5333348" y="-995791"/>
          <a:ext cx="903382"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Incidence of primary liver cancer</a:t>
          </a:r>
        </a:p>
        <a:p>
          <a:pPr marL="228600" lvl="1" indent="-228600" algn="l" defTabSz="889000">
            <a:lnSpc>
              <a:spcPct val="90000"/>
            </a:lnSpc>
            <a:spcBef>
              <a:spcPct val="0"/>
            </a:spcBef>
            <a:spcAft>
              <a:spcPct val="15000"/>
            </a:spcAft>
            <a:buChar char="••"/>
          </a:pPr>
          <a:r>
            <a:rPr lang="en-GB" sz="2000" kern="1200" dirty="0"/>
            <a:t>Risk factors for primary liver cancer</a:t>
          </a:r>
        </a:p>
      </dsp:txBody>
      <dsp:txXfrm rot="-5400000">
        <a:off x="3062668" y="1318988"/>
        <a:ext cx="5400644" cy="815184"/>
      </dsp:txXfrm>
    </dsp:sp>
    <dsp:sp modelId="{CCB8CD55-3C3D-4583-82FB-52AAD531040C}">
      <dsp:nvSpPr>
        <dsp:cNvPr id="0" name=""/>
        <dsp:cNvSpPr/>
      </dsp:nvSpPr>
      <dsp:spPr>
        <a:xfrm>
          <a:off x="0" y="1170364"/>
          <a:ext cx="3062668"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a:t>Background</a:t>
          </a:r>
        </a:p>
      </dsp:txBody>
      <dsp:txXfrm>
        <a:off x="54304" y="1224668"/>
        <a:ext cx="2954060" cy="1003822"/>
      </dsp:txXfrm>
    </dsp:sp>
    <dsp:sp modelId="{00385CE4-843E-44D2-9505-5E0E8F710E48}">
      <dsp:nvSpPr>
        <dsp:cNvPr id="0" name=""/>
        <dsp:cNvSpPr/>
      </dsp:nvSpPr>
      <dsp:spPr>
        <a:xfrm rot="5400000">
          <a:off x="5333348" y="172260"/>
          <a:ext cx="903382"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Key recommendations</a:t>
          </a:r>
        </a:p>
      </dsp:txBody>
      <dsp:txXfrm rot="-5400000">
        <a:off x="3062668" y="2487040"/>
        <a:ext cx="5400644" cy="815184"/>
      </dsp:txXfrm>
    </dsp:sp>
    <dsp:sp modelId="{B75631AB-3EF3-4AB2-9679-609D9E2A97C3}">
      <dsp:nvSpPr>
        <dsp:cNvPr id="0" name=""/>
        <dsp:cNvSpPr/>
      </dsp:nvSpPr>
      <dsp:spPr>
        <a:xfrm>
          <a:off x="0" y="2338416"/>
          <a:ext cx="3062668"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a:t>Guidelines</a:t>
          </a:r>
        </a:p>
      </dsp:txBody>
      <dsp:txXfrm>
        <a:off x="54304" y="2392720"/>
        <a:ext cx="2954060" cy="1003822"/>
      </dsp:txXfrm>
    </dsp:sp>
    <dsp:sp modelId="{D21E8413-FAB2-4011-AEFD-713AF5902E56}">
      <dsp:nvSpPr>
        <dsp:cNvPr id="0" name=""/>
        <dsp:cNvSpPr/>
      </dsp:nvSpPr>
      <dsp:spPr>
        <a:xfrm rot="5400000">
          <a:off x="5333348" y="1340312"/>
          <a:ext cx="903382"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Trial design and endpoints</a:t>
          </a:r>
        </a:p>
        <a:p>
          <a:pPr marL="228600" lvl="1" indent="-228600" algn="l" defTabSz="889000">
            <a:lnSpc>
              <a:spcPct val="90000"/>
            </a:lnSpc>
            <a:spcBef>
              <a:spcPct val="0"/>
            </a:spcBef>
            <a:spcAft>
              <a:spcPct val="15000"/>
            </a:spcAft>
            <a:buChar char="••"/>
          </a:pPr>
          <a:r>
            <a:rPr lang="en-GB" sz="2000" kern="1200" dirty="0"/>
            <a:t>EASL future goals in HCC</a:t>
          </a:r>
        </a:p>
        <a:p>
          <a:pPr marL="228600" lvl="1" indent="-228600" algn="l" defTabSz="889000">
            <a:lnSpc>
              <a:spcPct val="90000"/>
            </a:lnSpc>
            <a:spcBef>
              <a:spcPct val="0"/>
            </a:spcBef>
            <a:spcAft>
              <a:spcPct val="15000"/>
            </a:spcAft>
            <a:buChar char="••"/>
          </a:pPr>
          <a:r>
            <a:rPr lang="en-GB" sz="2000" kern="1200" dirty="0"/>
            <a:t>Unmet needs in HCC</a:t>
          </a:r>
        </a:p>
      </dsp:txBody>
      <dsp:txXfrm rot="-5400000">
        <a:off x="3062668" y="3655092"/>
        <a:ext cx="5400644" cy="815184"/>
      </dsp:txXfrm>
    </dsp:sp>
    <dsp:sp modelId="{130C8671-EBD0-4193-93F9-65C6D3CFC47F}">
      <dsp:nvSpPr>
        <dsp:cNvPr id="0" name=""/>
        <dsp:cNvSpPr/>
      </dsp:nvSpPr>
      <dsp:spPr>
        <a:xfrm>
          <a:off x="0" y="3506468"/>
          <a:ext cx="3062668"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a:t>HCC research and future goals</a:t>
          </a:r>
        </a:p>
      </dsp:txBody>
      <dsp:txXfrm>
        <a:off x="54304" y="3560772"/>
        <a:ext cx="2954060" cy="10038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321000C-5989-499E-92E1-741C1CA1AF42}"/>
              </a:ext>
            </a:extLst>
          </p:cNvPr>
          <p:cNvSpPr>
            <a:spLocks noGrp="1"/>
          </p:cNvSpPr>
          <p:nvPr>
            <p:ph type="hdr" sz="quarter"/>
          </p:nvPr>
        </p:nvSpPr>
        <p:spPr>
          <a:xfrm>
            <a:off x="1" y="1"/>
            <a:ext cx="2945659" cy="498135"/>
          </a:xfrm>
          <a:prstGeom prst="rect">
            <a:avLst/>
          </a:prstGeom>
        </p:spPr>
        <p:txBody>
          <a:bodyPr vert="horz" lIns="91321" tIns="45661" rIns="91321" bIns="45661" rtlCol="0"/>
          <a:lstStyle>
            <a:lvl1pPr algn="l">
              <a:defRPr sz="1200"/>
            </a:lvl1pPr>
          </a:lstStyle>
          <a:p>
            <a:endParaRPr lang="en-GB"/>
          </a:p>
        </p:txBody>
      </p:sp>
      <p:sp>
        <p:nvSpPr>
          <p:cNvPr id="3" name="Date Placeholder 2">
            <a:extLst>
              <a:ext uri="{FF2B5EF4-FFF2-40B4-BE49-F238E27FC236}">
                <a16:creationId xmlns:a16="http://schemas.microsoft.com/office/drawing/2014/main" xmlns="" id="{D727179A-D785-4226-9A47-3A3BA27F8037}"/>
              </a:ext>
            </a:extLst>
          </p:cNvPr>
          <p:cNvSpPr>
            <a:spLocks noGrp="1"/>
          </p:cNvSpPr>
          <p:nvPr>
            <p:ph type="dt" sz="quarter" idx="1"/>
          </p:nvPr>
        </p:nvSpPr>
        <p:spPr>
          <a:xfrm>
            <a:off x="3850443" y="1"/>
            <a:ext cx="2945659" cy="498135"/>
          </a:xfrm>
          <a:prstGeom prst="rect">
            <a:avLst/>
          </a:prstGeom>
        </p:spPr>
        <p:txBody>
          <a:bodyPr vert="horz" lIns="91321" tIns="45661" rIns="91321" bIns="45661" rtlCol="0"/>
          <a:lstStyle>
            <a:lvl1pPr algn="r">
              <a:defRPr sz="1200"/>
            </a:lvl1pPr>
          </a:lstStyle>
          <a:p>
            <a:fld id="{B66D2D51-17B5-4D94-AB49-FBCB12E29E02}" type="datetimeFigureOut">
              <a:rPr lang="en-GB" smtClean="0"/>
              <a:t>23/05/2018</a:t>
            </a:fld>
            <a:endParaRPr lang="en-GB"/>
          </a:p>
        </p:txBody>
      </p:sp>
      <p:sp>
        <p:nvSpPr>
          <p:cNvPr id="4" name="Footer Placeholder 3">
            <a:extLst>
              <a:ext uri="{FF2B5EF4-FFF2-40B4-BE49-F238E27FC236}">
                <a16:creationId xmlns:a16="http://schemas.microsoft.com/office/drawing/2014/main" xmlns="" id="{9C52A4B8-97C4-4547-AFB0-A98B82D953F7}"/>
              </a:ext>
            </a:extLst>
          </p:cNvPr>
          <p:cNvSpPr>
            <a:spLocks noGrp="1"/>
          </p:cNvSpPr>
          <p:nvPr>
            <p:ph type="ftr" sz="quarter" idx="2"/>
          </p:nvPr>
        </p:nvSpPr>
        <p:spPr>
          <a:xfrm>
            <a:off x="1" y="9430092"/>
            <a:ext cx="2945659" cy="498134"/>
          </a:xfrm>
          <a:prstGeom prst="rect">
            <a:avLst/>
          </a:prstGeom>
        </p:spPr>
        <p:txBody>
          <a:bodyPr vert="horz" lIns="91321" tIns="45661" rIns="91321" bIns="45661"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1E3D04C2-9F9A-4834-AF8E-8D1ACEDFEB52}"/>
              </a:ext>
            </a:extLst>
          </p:cNvPr>
          <p:cNvSpPr>
            <a:spLocks noGrp="1"/>
          </p:cNvSpPr>
          <p:nvPr>
            <p:ph type="sldNum" sz="quarter" idx="3"/>
          </p:nvPr>
        </p:nvSpPr>
        <p:spPr>
          <a:xfrm>
            <a:off x="3850443" y="9430092"/>
            <a:ext cx="2945659" cy="498134"/>
          </a:xfrm>
          <a:prstGeom prst="rect">
            <a:avLst/>
          </a:prstGeom>
        </p:spPr>
        <p:txBody>
          <a:bodyPr vert="horz" lIns="91321" tIns="45661" rIns="91321" bIns="45661" rtlCol="0" anchor="b"/>
          <a:lstStyle>
            <a:lvl1pPr algn="r">
              <a:defRPr sz="1200"/>
            </a:lvl1pPr>
          </a:lstStyle>
          <a:p>
            <a:fld id="{864DA7AB-CFB7-42F4-A520-2D68955A6AD6}" type="slidenum">
              <a:rPr lang="en-GB" smtClean="0"/>
              <a:t>‹Nº›</a:t>
            </a:fld>
            <a:endParaRPr lang="en-GB"/>
          </a:p>
        </p:txBody>
      </p:sp>
    </p:spTree>
    <p:extLst>
      <p:ext uri="{BB962C8B-B14F-4D97-AF65-F5344CB8AC3E}">
        <p14:creationId xmlns:p14="http://schemas.microsoft.com/office/powerpoint/2010/main" val="296691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321" tIns="45661" rIns="91321" bIns="45661"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1"/>
            <a:ext cx="2945659" cy="498135"/>
          </a:xfrm>
          <a:prstGeom prst="rect">
            <a:avLst/>
          </a:prstGeom>
        </p:spPr>
        <p:txBody>
          <a:bodyPr vert="horz" lIns="91321" tIns="45661" rIns="91321" bIns="45661"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23/05/2018</a:t>
            </a:fld>
            <a:endParaRPr lang="en-GB"/>
          </a:p>
        </p:txBody>
      </p:sp>
      <p:sp>
        <p:nvSpPr>
          <p:cNvPr id="4" name="Slide Image Placeholder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321" tIns="45661" rIns="91321" bIns="45661" rtlCol="0" anchor="ctr"/>
          <a:lstStyle/>
          <a:p>
            <a:endParaRPr lang="en-GB"/>
          </a:p>
        </p:txBody>
      </p:sp>
      <p:sp>
        <p:nvSpPr>
          <p:cNvPr id="5" name="Notes Placeholder 4"/>
          <p:cNvSpPr>
            <a:spLocks noGrp="1"/>
          </p:cNvSpPr>
          <p:nvPr>
            <p:ph type="body" sz="quarter" idx="3"/>
          </p:nvPr>
        </p:nvSpPr>
        <p:spPr>
          <a:xfrm>
            <a:off x="679768" y="4777959"/>
            <a:ext cx="5438140" cy="3909238"/>
          </a:xfrm>
          <a:prstGeom prst="rect">
            <a:avLst/>
          </a:prstGeom>
        </p:spPr>
        <p:txBody>
          <a:bodyPr vert="horz" lIns="91321" tIns="45661" rIns="91321" bIns="45661"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30092"/>
            <a:ext cx="2945659" cy="498134"/>
          </a:xfrm>
          <a:prstGeom prst="rect">
            <a:avLst/>
          </a:prstGeom>
        </p:spPr>
        <p:txBody>
          <a:bodyPr vert="horz" lIns="91321" tIns="45661" rIns="91321" bIns="45661"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321" tIns="45661" rIns="91321" bIns="45661"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‹Nº›</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1</a:t>
            </a:fld>
            <a:endParaRPr lang="en-GB"/>
          </a:p>
        </p:txBody>
      </p:sp>
    </p:spTree>
    <p:extLst>
      <p:ext uri="{BB962C8B-B14F-4D97-AF65-F5344CB8AC3E}">
        <p14:creationId xmlns:p14="http://schemas.microsoft.com/office/powerpoint/2010/main" val="278110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HBV, hepatitis B virus; HCC, hepatocellular carcinoma; HCV, hepatitis C virus; SVR, sustained </a:t>
            </a:r>
            <a:r>
              <a:rPr lang="en-GB" i="1" dirty="0" err="1"/>
              <a:t>virological</a:t>
            </a:r>
            <a:r>
              <a:rPr lang="en-GB" i="1" dirty="0"/>
              <a:t> response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419828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HCC, hepatocellular carcinoma;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IEN, intraepithelial neoplasia</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3815450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DAA, direct-acting antiviral; HCC, hepatocellular carcinoma; HCV, hepatitis C virus; SVR, sustained viral response</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3310421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2793213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2975341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1098665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HBV, hepatitis B virus; HCC, hepatocellular carcinoma</a:t>
            </a:r>
            <a:r>
              <a:rPr lang="en-GB" i="1"/>
              <a:t>; LT, </a:t>
            </a:r>
            <a:r>
              <a:rPr lang="en-GB" sz="1200" i="1"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liver transplantation; </a:t>
            </a:r>
            <a:r>
              <a:rPr lang="en-GB" i="1" dirty="0"/>
              <a:t>PAGE-B, platelet, age, gender, hepatitis B</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1956671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AFP,</a:t>
            </a:r>
            <a:r>
              <a:rPr lang="en-GB" sz="1200" b="0" i="1" kern="1200" dirty="0">
                <a:solidFill>
                  <a:schemeClr val="tx1"/>
                </a:solidFill>
                <a:effectLst/>
                <a:latin typeface="Arial" panose="020B0604020202020204" pitchFamily="34" charset="0"/>
                <a:ea typeface="+mn-ea"/>
                <a:cs typeface="Arial" panose="020B0604020202020204" pitchFamily="34" charset="0"/>
              </a:rPr>
              <a:t> alpha-fetoprotein; DCP, des-gamma carboxyprothrombin; </a:t>
            </a:r>
            <a:r>
              <a:rPr lang="en-GB" i="1" dirty="0"/>
              <a:t>HCC, hepatocellular carcinoma</a:t>
            </a:r>
            <a:r>
              <a:rPr lang="en-GB" i="1"/>
              <a:t>; LT, </a:t>
            </a:r>
            <a:r>
              <a:rPr lang="en-GB" i="1" dirty="0"/>
              <a:t>liver transplantation;</a:t>
            </a:r>
            <a:r>
              <a:rPr lang="en-GB" sz="1200" i="1" kern="1200" dirty="0">
                <a:solidFill>
                  <a:srgbClr val="000000"/>
                </a:solidFill>
                <a:effectLst/>
                <a:latin typeface="Arial" panose="020B0604020202020204" pitchFamily="34" charset="0"/>
                <a:ea typeface="Batang" panose="02030600000101010101" pitchFamily="18" charset="-127"/>
                <a:cs typeface="Arial" panose="020B0604020202020204" pitchFamily="34" charset="0"/>
              </a:rPr>
              <a:t> </a:t>
            </a:r>
            <a:r>
              <a:rPr lang="en-US" i="1" dirty="0"/>
              <a:t>NAFLD, non-alcoholic fatty liver disease; </a:t>
            </a:r>
            <a:r>
              <a:rPr lang="en-GB" sz="1200" i="1" kern="1200" dirty="0">
                <a:solidFill>
                  <a:srgbClr val="000000"/>
                </a:solidFill>
                <a:effectLst/>
                <a:latin typeface="Arial" panose="020B0604020202020204" pitchFamily="34" charset="0"/>
                <a:ea typeface="Batang" panose="02030600000101010101" pitchFamily="18" charset="-127"/>
                <a:cs typeface="Arial" panose="020B0604020202020204" pitchFamily="34" charset="0"/>
              </a:rPr>
              <a:t>US, ultrasound </a:t>
            </a:r>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2208464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HCC, hepatocellular carcinoma</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2366826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APHE, arterial phase hyperenhancement; CEUS, contrast-enhanced ultrasound; CT, computed tomography; FDG PET, fluorodeoxyglucose positron emission tomography; HCC, hepatocellular carcinoma; MRI, magnetic resonance imaging</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211156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HCC, hepatocellular carcinoma</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3587945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HCC, hepatocellular carcinoma; US, ultrasound</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15536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2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APHE, arterial phase hyperenhancement, CT, computed tomography; HCC, hepatocellular carcinoma; MRI, magnetic resonance imaging; US, ultrasound</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726267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BCLC</a:t>
            </a:r>
            <a:r>
              <a:rPr lang="en-GB" i="1"/>
              <a:t>, Barcelona </a:t>
            </a:r>
            <a:r>
              <a:rPr lang="en-GB" i="1" dirty="0"/>
              <a:t>Clinic Liver Cancer; HCC, hepatocellular carcinoma</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2966782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BCLC</a:t>
            </a:r>
            <a:r>
              <a:rPr lang="en-GB" i="1"/>
              <a:t>, Barcelona </a:t>
            </a:r>
            <a:r>
              <a:rPr lang="en-GB" i="1" dirty="0"/>
              <a:t>Clinic Liver Cancer; BSC, best supportive care</a:t>
            </a:r>
            <a:r>
              <a:rPr lang="en-GB" i="1"/>
              <a:t>; EMA, European Medicines Agency; FDA, Food and Drug Administration; HCC</a:t>
            </a:r>
            <a:r>
              <a:rPr lang="en-GB" i="1" dirty="0"/>
              <a:t>, hepatocellular carcinoma</a:t>
            </a:r>
            <a:r>
              <a:rPr lang="en-GB" i="1"/>
              <a:t>; LT, </a:t>
            </a:r>
            <a:r>
              <a:rPr lang="en-GB" i="1" dirty="0"/>
              <a:t>liver transplantation; MELD, Model for End-Stage Liver </a:t>
            </a:r>
            <a:r>
              <a:rPr lang="en-GB" i="1"/>
              <a:t>Disease; OS, overall survival; </a:t>
            </a:r>
            <a:r>
              <a:rPr lang="en-GB" i="1" dirty="0"/>
              <a:t>PS, </a:t>
            </a:r>
            <a:r>
              <a:rPr lang="en-GB" i="1"/>
              <a:t>performance status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144467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2232159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MELD, Model for End-Stage Liver Disease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665592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MELD, Model for End-Stage Liver Disease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2848026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HCC, hepatocellular carcinoma; MHV, middle hepatic vein; P8v, ventral branch of P8; P8d, dorsal branch of P8; RHV, right hepatic vein; PRPM, right para-median pedicle; V8i, intermediate vein for segment VIII</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266952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HCC, hepatocellular carcinoma</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191752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HCC, hepatocellular carcinoma</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389298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a:t>
            </a:fld>
            <a:endParaRPr lang="en-GB"/>
          </a:p>
        </p:txBody>
      </p:sp>
    </p:spTree>
    <p:extLst>
      <p:ext uri="{BB962C8B-B14F-4D97-AF65-F5344CB8AC3E}">
        <p14:creationId xmlns:p14="http://schemas.microsoft.com/office/powerpoint/2010/main" val="2722022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a:p>
        </p:txBody>
      </p:sp>
    </p:spTree>
    <p:extLst>
      <p:ext uri="{BB962C8B-B14F-4D97-AF65-F5344CB8AC3E}">
        <p14:creationId xmlns:p14="http://schemas.microsoft.com/office/powerpoint/2010/main" val="562016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HCC, hepatocellular carcinoma</a:t>
            </a:r>
            <a:r>
              <a:rPr lang="en-GB" i="1"/>
              <a:t>; LT, </a:t>
            </a:r>
            <a:r>
              <a:rPr lang="en-GB" i="1" dirty="0"/>
              <a:t>liver transplantation; NAFLD, non-alcoholic fatty liver disease; NASH, non-alcoholic steatohepatitis</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2580020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HCC, hepatocellular carcinoma</a:t>
            </a:r>
            <a:r>
              <a:rPr lang="en-GB" i="1"/>
              <a:t>; LT, </a:t>
            </a:r>
            <a:r>
              <a:rPr lang="en-GB" i="1" dirty="0"/>
              <a:t>liver transplantation; MELD, Model for End-Stage Liver Disease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1557587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HCC, hepatocellular carcinoma</a:t>
            </a:r>
            <a:r>
              <a:rPr lang="en-GB" i="1"/>
              <a:t>; LT, </a:t>
            </a:r>
            <a:r>
              <a:rPr lang="en-GB" i="1" dirty="0"/>
              <a:t>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3102679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HCC, hepatocellular carcinoma</a:t>
            </a:r>
            <a:r>
              <a:rPr lang="en-GB" i="1"/>
              <a:t>; LT, </a:t>
            </a:r>
            <a:r>
              <a:rPr lang="en-GB" i="1" dirty="0"/>
              <a:t>liver transplantation; MELD, Model for End-Stage Liver Disease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3278476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CR, complete response; HCC, hepatocellular carcinoma</a:t>
            </a:r>
            <a:r>
              <a:rPr lang="en-GB" i="1"/>
              <a:t>; LT, </a:t>
            </a:r>
            <a:r>
              <a:rPr lang="en-GB" i="1" dirty="0"/>
              <a:t>liver transplantation; PR, partial response</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a:p>
        </p:txBody>
      </p:sp>
    </p:spTree>
    <p:extLst>
      <p:ext uri="{BB962C8B-B14F-4D97-AF65-F5344CB8AC3E}">
        <p14:creationId xmlns:p14="http://schemas.microsoft.com/office/powerpoint/2010/main" val="2546241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a:t>BCLC, </a:t>
            </a:r>
            <a:r>
              <a:rPr lang="en-GB" i="1" dirty="0"/>
              <a:t>Barcelona Clinic Liver Cancer; 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a:p>
        </p:txBody>
      </p:sp>
    </p:spTree>
    <p:extLst>
      <p:ext uri="{BB962C8B-B14F-4D97-AF65-F5344CB8AC3E}">
        <p14:creationId xmlns:p14="http://schemas.microsoft.com/office/powerpoint/2010/main" val="1146528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HCC, hepatocellular carcinoma; RFA, radiofrequency ablation.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a:p>
        </p:txBody>
      </p:sp>
    </p:spTree>
    <p:extLst>
      <p:ext uri="{BB962C8B-B14F-4D97-AF65-F5344CB8AC3E}">
        <p14:creationId xmlns:p14="http://schemas.microsoft.com/office/powerpoint/2010/main" val="884150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a:t>BCLC, </a:t>
            </a:r>
            <a:r>
              <a:rPr lang="en-GB" i="1" dirty="0"/>
              <a:t>Barcelona Clinic Liver Cancer; TACE, </a:t>
            </a:r>
            <a:r>
              <a:rPr lang="en-GB" i="1" dirty="0" err="1"/>
              <a:t>transarterial</a:t>
            </a:r>
            <a:r>
              <a:rPr lang="en-GB" i="1" dirty="0"/>
              <a:t> chemoembolization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a:p>
        </p:txBody>
      </p:sp>
    </p:spTree>
    <p:extLst>
      <p:ext uri="{BB962C8B-B14F-4D97-AF65-F5344CB8AC3E}">
        <p14:creationId xmlns:p14="http://schemas.microsoft.com/office/powerpoint/2010/main" val="681107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BCLC</a:t>
            </a:r>
            <a:r>
              <a:rPr lang="en-GB" i="1"/>
              <a:t>, Barcelona </a:t>
            </a:r>
            <a:r>
              <a:rPr lang="en-GB" i="1" dirty="0"/>
              <a:t>Clinic Liver Cancer; </a:t>
            </a:r>
            <a:r>
              <a:rPr lang="en-US" i="1" dirty="0"/>
              <a:t>SIRT, selective internal radiation therapy; </a:t>
            </a:r>
            <a:r>
              <a:rPr lang="en-GB" i="1" dirty="0"/>
              <a:t>TACE, </a:t>
            </a:r>
            <a:r>
              <a:rPr lang="en-GB" i="1" dirty="0" err="1"/>
              <a:t>transarterial</a:t>
            </a:r>
            <a:r>
              <a:rPr lang="en-GB" i="1" dirty="0"/>
              <a:t> chemoembolization; TARE, </a:t>
            </a:r>
            <a:r>
              <a:rPr lang="en-GB" i="1" dirty="0" err="1"/>
              <a:t>transarterial</a:t>
            </a:r>
            <a:r>
              <a:rPr lang="en-GB" i="1" dirty="0"/>
              <a:t> radioembolization</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a:p>
        </p:txBody>
      </p:sp>
    </p:spTree>
    <p:extLst>
      <p:ext uri="{BB962C8B-B14F-4D97-AF65-F5344CB8AC3E}">
        <p14:creationId xmlns:p14="http://schemas.microsoft.com/office/powerpoint/2010/main" val="196919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GRADE,</a:t>
            </a:r>
            <a:r>
              <a:rPr lang="en-GB" i="1" baseline="0" dirty="0"/>
              <a:t> Grading of Recommendations Assessment Development and Evaluation; RCT, randomized controlled trial</a:t>
            </a:r>
            <a:endParaRPr lang="en-GB" i="1"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26301047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a:t>BCLC, </a:t>
            </a:r>
            <a:r>
              <a:rPr lang="en-GB" i="1" dirty="0"/>
              <a:t>Barcelona Clinic Liver Cancer; HCC, </a:t>
            </a:r>
            <a:r>
              <a:rPr lang="en-GB" i="1"/>
              <a:t>hepatocellular carcinoma; VEGFR, </a:t>
            </a:r>
            <a:r>
              <a:rPr lang="en-GB" sz="1200" b="0" i="1" kern="1200">
                <a:solidFill>
                  <a:schemeClr val="tx1"/>
                </a:solidFill>
                <a:effectLst/>
                <a:latin typeface="Arial" panose="020B0604020202020204" pitchFamily="34" charset="0"/>
                <a:ea typeface="+mn-ea"/>
                <a:cs typeface="Arial" panose="020B0604020202020204" pitchFamily="34" charset="0"/>
              </a:rPr>
              <a:t>vascular endothelial growth factor receptor</a:t>
            </a:r>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a:p>
        </p:txBody>
      </p:sp>
    </p:spTree>
    <p:extLst>
      <p:ext uri="{BB962C8B-B14F-4D97-AF65-F5344CB8AC3E}">
        <p14:creationId xmlns:p14="http://schemas.microsoft.com/office/powerpoint/2010/main" val="3657803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HCC, hepatocellular carcinoma; RCT, randomized controlled trial</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47</a:t>
            </a:fld>
            <a:endParaRPr lang="en-GB"/>
          </a:p>
        </p:txBody>
      </p:sp>
    </p:spTree>
    <p:extLst>
      <p:ext uri="{BB962C8B-B14F-4D97-AF65-F5344CB8AC3E}">
        <p14:creationId xmlns:p14="http://schemas.microsoft.com/office/powerpoint/2010/main" val="1776458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HCC, hepatocellular carcinoma; VEGFR, </a:t>
            </a:r>
            <a:r>
              <a:rPr lang="en-GB" sz="1200" b="0" i="1" kern="1200" dirty="0">
                <a:solidFill>
                  <a:schemeClr val="tx1"/>
                </a:solidFill>
                <a:effectLst/>
                <a:latin typeface="Arial" panose="020B0604020202020204" pitchFamily="34" charset="0"/>
                <a:ea typeface="+mn-ea"/>
                <a:cs typeface="Arial" panose="020B0604020202020204" pitchFamily="34" charset="0"/>
              </a:rPr>
              <a:t>vascular endothelial growth factor receptor</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48</a:t>
            </a:fld>
            <a:endParaRPr lang="en-GB"/>
          </a:p>
        </p:txBody>
      </p:sp>
    </p:spTree>
    <p:extLst>
      <p:ext uri="{BB962C8B-B14F-4D97-AF65-F5344CB8AC3E}">
        <p14:creationId xmlns:p14="http://schemas.microsoft.com/office/powerpoint/2010/main" val="1351372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2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a:t>BCLC, </a:t>
            </a:r>
            <a:r>
              <a:rPr lang="en-GB" i="1" dirty="0"/>
              <a:t>Barcelona Clinic Liver Cancer</a:t>
            </a:r>
            <a:r>
              <a:rPr lang="en-GB" i="1"/>
              <a:t>; LT, </a:t>
            </a:r>
            <a:r>
              <a:rPr lang="en-GB" i="1" dirty="0"/>
              <a:t>liver transplantation</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49</a:t>
            </a:fld>
            <a:endParaRPr lang="en-GB"/>
          </a:p>
        </p:txBody>
      </p:sp>
    </p:spTree>
    <p:extLst>
      <p:ext uri="{BB962C8B-B14F-4D97-AF65-F5344CB8AC3E}">
        <p14:creationId xmlns:p14="http://schemas.microsoft.com/office/powerpoint/2010/main" val="3270070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BCLC</a:t>
            </a:r>
            <a:r>
              <a:rPr lang="en-GB" i="1"/>
              <a:t>, Barcelona </a:t>
            </a:r>
            <a:r>
              <a:rPr lang="en-GB" i="1" dirty="0"/>
              <a:t>Clinic Liver Cancer; LDLT, living donor liver transplantation; LT, liver transplantation; MW, microwave; PEI, percutaneous ethanol injection;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50</a:t>
            </a:fld>
            <a:endParaRPr lang="en-GB"/>
          </a:p>
        </p:txBody>
      </p:sp>
    </p:spTree>
    <p:extLst>
      <p:ext uri="{BB962C8B-B14F-4D97-AF65-F5344CB8AC3E}">
        <p14:creationId xmlns:p14="http://schemas.microsoft.com/office/powerpoint/2010/main" val="23431844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CT, computed tomography; HCC, hepatocellular carcinoma; </a:t>
            </a:r>
            <a:r>
              <a:rPr lang="en-GB" i="1" dirty="0" err="1"/>
              <a:t>mRECIST</a:t>
            </a:r>
            <a:r>
              <a:rPr lang="en-GB" i="1" dirty="0"/>
              <a:t>, </a:t>
            </a:r>
            <a:r>
              <a:rPr lang="en-US" i="1" dirty="0"/>
              <a:t>modified Response Evaluation Criteria in Solid Tumors; </a:t>
            </a:r>
            <a:r>
              <a:rPr lang="en-GB" i="1" dirty="0"/>
              <a:t>MRI, magnetic resonance imaging; RECIST, </a:t>
            </a:r>
            <a:r>
              <a:rPr lang="en-US" i="1" dirty="0"/>
              <a:t>Response Evaluation Criteria in Solid Tumors</a:t>
            </a:r>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51</a:t>
            </a:fld>
            <a:endParaRPr lang="en-GB"/>
          </a:p>
        </p:txBody>
      </p:sp>
    </p:spTree>
    <p:extLst>
      <p:ext uri="{BB962C8B-B14F-4D97-AF65-F5344CB8AC3E}">
        <p14:creationId xmlns:p14="http://schemas.microsoft.com/office/powerpoint/2010/main" val="40823718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HCC, hepatocellular carcinoma; </a:t>
            </a:r>
            <a:r>
              <a:rPr lang="en-GB" sz="1200" i="1" kern="1200" dirty="0">
                <a:solidFill>
                  <a:schemeClr val="dk1"/>
                </a:solidFill>
                <a:effectLst/>
                <a:latin typeface="Arial" panose="020B0604020202020204" pitchFamily="34" charset="0"/>
                <a:ea typeface="+mn-ea"/>
                <a:cs typeface="Arial" panose="020B0604020202020204" pitchFamily="34" charset="0"/>
              </a:rPr>
              <a:t>NSAID, non-steroidal anti-inflammatory drug</a:t>
            </a:r>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52</a:t>
            </a:fld>
            <a:endParaRPr lang="en-GB"/>
          </a:p>
        </p:txBody>
      </p:sp>
    </p:spTree>
    <p:extLst>
      <p:ext uri="{BB962C8B-B14F-4D97-AF65-F5344CB8AC3E}">
        <p14:creationId xmlns:p14="http://schemas.microsoft.com/office/powerpoint/2010/main" val="2833217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HCC, hepatocellular carcinoma</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53</a:t>
            </a:fld>
            <a:endParaRPr lang="en-GB"/>
          </a:p>
        </p:txBody>
      </p:sp>
    </p:spTree>
    <p:extLst>
      <p:ext uri="{BB962C8B-B14F-4D97-AF65-F5344CB8AC3E}">
        <p14:creationId xmlns:p14="http://schemas.microsoft.com/office/powerpoint/2010/main" val="23917780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HCC, hepatocellular carcinoma</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54</a:t>
            </a:fld>
            <a:endParaRPr lang="en-GB"/>
          </a:p>
        </p:txBody>
      </p:sp>
    </p:spTree>
    <p:extLst>
      <p:ext uri="{BB962C8B-B14F-4D97-AF65-F5344CB8AC3E}">
        <p14:creationId xmlns:p14="http://schemas.microsoft.com/office/powerpoint/2010/main" val="2656564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HCC, hepatocellular carcinoma</a:t>
            </a:r>
            <a:r>
              <a:rPr lang="en-GB" i="1"/>
              <a:t>; LT, </a:t>
            </a:r>
            <a:r>
              <a:rPr lang="en-GB" i="1" dirty="0"/>
              <a:t>liver transplantation; OS, overall survival: PFS, progression-free survival; TTP, time to progression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55</a:t>
            </a:fld>
            <a:endParaRPr lang="en-GB"/>
          </a:p>
        </p:txBody>
      </p:sp>
    </p:spTree>
    <p:extLst>
      <p:ext uri="{BB962C8B-B14F-4D97-AF65-F5344CB8AC3E}">
        <p14:creationId xmlns:p14="http://schemas.microsoft.com/office/powerpoint/2010/main" val="334142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8</a:t>
            </a:fld>
            <a:endParaRPr lang="en-GB"/>
          </a:p>
        </p:txBody>
      </p:sp>
    </p:spTree>
    <p:extLst>
      <p:ext uri="{BB962C8B-B14F-4D97-AF65-F5344CB8AC3E}">
        <p14:creationId xmlns:p14="http://schemas.microsoft.com/office/powerpoint/2010/main" val="3267653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HCC, hepatocellular carcinoma; </a:t>
            </a:r>
            <a:r>
              <a:rPr lang="en-GB" i="1" dirty="0" err="1"/>
              <a:t>mRECIST</a:t>
            </a:r>
            <a:r>
              <a:rPr lang="en-GB" i="1" dirty="0"/>
              <a:t>, </a:t>
            </a:r>
            <a:r>
              <a:rPr lang="en-US" i="1" dirty="0"/>
              <a:t>modified Response Evaluation Criteria in Solid Tumors; </a:t>
            </a:r>
            <a:r>
              <a:rPr lang="en-GB" i="1" dirty="0"/>
              <a:t>ORR, objective response rate; OS, overall survival; RECIST, </a:t>
            </a:r>
            <a:r>
              <a:rPr lang="en-US" i="1" dirty="0"/>
              <a:t>Response Evaluation Criteria in Solid Tumors; </a:t>
            </a:r>
            <a:r>
              <a:rPr lang="en-GB" i="1" dirty="0"/>
              <a:t>TACE, </a:t>
            </a:r>
            <a:r>
              <a:rPr lang="en-GB" i="1" dirty="0" err="1"/>
              <a:t>transarterial</a:t>
            </a:r>
            <a:r>
              <a:rPr lang="en-GB" i="1" dirty="0"/>
              <a:t> chemoembolization; TTP, time to progression</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56</a:t>
            </a:fld>
            <a:endParaRPr lang="en-GB"/>
          </a:p>
        </p:txBody>
      </p:sp>
    </p:spTree>
    <p:extLst>
      <p:ext uri="{BB962C8B-B14F-4D97-AF65-F5344CB8AC3E}">
        <p14:creationId xmlns:p14="http://schemas.microsoft.com/office/powerpoint/2010/main" val="13692018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BCLC, </a:t>
            </a:r>
            <a:r>
              <a:rPr lang="en-GB" i="1" dirty="0"/>
              <a:t>Barcelona Clinic Liver Cancer; ECOG, Eastern Cooperative Oncology Group</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57</a:t>
            </a:fld>
            <a:endParaRPr lang="en-GB"/>
          </a:p>
        </p:txBody>
      </p:sp>
    </p:spTree>
    <p:extLst>
      <p:ext uri="{BB962C8B-B14F-4D97-AF65-F5344CB8AC3E}">
        <p14:creationId xmlns:p14="http://schemas.microsoft.com/office/powerpoint/2010/main" val="3726422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HCC, hepatocellular carcinoma</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58</a:t>
            </a:fld>
            <a:endParaRPr lang="en-GB"/>
          </a:p>
        </p:txBody>
      </p:sp>
    </p:spTree>
    <p:extLst>
      <p:ext uri="{BB962C8B-B14F-4D97-AF65-F5344CB8AC3E}">
        <p14:creationId xmlns:p14="http://schemas.microsoft.com/office/powerpoint/2010/main" val="25629568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HBV, hepatitis B virus; HCV, hepatitis C virus; HCC, hepatocellular carcinoma; TKI, tyrosine-kinase inhibitor</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59</a:t>
            </a:fld>
            <a:endParaRPr lang="en-GB"/>
          </a:p>
        </p:txBody>
      </p:sp>
    </p:spTree>
    <p:extLst>
      <p:ext uri="{BB962C8B-B14F-4D97-AF65-F5344CB8AC3E}">
        <p14:creationId xmlns:p14="http://schemas.microsoft.com/office/powerpoint/2010/main" val="38906569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HCC, hepatocellular carcinoma; OS, overall survival</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60</a:t>
            </a:fld>
            <a:endParaRPr lang="en-GB"/>
          </a:p>
        </p:txBody>
      </p:sp>
    </p:spTree>
    <p:extLst>
      <p:ext uri="{BB962C8B-B14F-4D97-AF65-F5344CB8AC3E}">
        <p14:creationId xmlns:p14="http://schemas.microsoft.com/office/powerpoint/2010/main" val="163982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a:t>HCC, hepatocellular carcinoma</a:t>
            </a:r>
            <a:endParaRPr lang="en-GB"/>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a:p>
        </p:txBody>
      </p:sp>
    </p:spTree>
    <p:extLst>
      <p:ext uri="{BB962C8B-B14F-4D97-AF65-F5344CB8AC3E}">
        <p14:creationId xmlns:p14="http://schemas.microsoft.com/office/powerpoint/2010/main" val="170968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CCA, cholangiocarcinoma; HBV, hepatitis B virus; HCC, hepatocellular carcinoma; HCV, hepatitis C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167599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AFBBAD97-B6EA-450E-B34E-10D8644E9459}" type="slidenum">
              <a:rPr lang="en-GB" smtClean="0"/>
              <a:pPr/>
              <a:t>14</a:t>
            </a:fld>
            <a:endParaRPr lang="en-GB"/>
          </a:p>
        </p:txBody>
      </p:sp>
    </p:spTree>
    <p:extLst>
      <p:ext uri="{BB962C8B-B14F-4D97-AF65-F5344CB8AC3E}">
        <p14:creationId xmlns:p14="http://schemas.microsoft.com/office/powerpoint/2010/main" val="213046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11">
              <a:defRPr/>
            </a:pPr>
            <a:r>
              <a:rPr lang="en-GB" i="1" dirty="0"/>
              <a:t>HCC, hepatocellular carcinoma; </a:t>
            </a:r>
            <a:r>
              <a:rPr lang="en-US" i="1" dirty="0"/>
              <a:t>NAFLD, non-alcoholic fatty liver disease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a:p>
        </p:txBody>
      </p:sp>
    </p:spTree>
    <p:extLst>
      <p:ext uri="{BB962C8B-B14F-4D97-AF65-F5344CB8AC3E}">
        <p14:creationId xmlns:p14="http://schemas.microsoft.com/office/powerpoint/2010/main" val="2183442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DFCF7D4-06CF-475B-BAFF-E1E9F7084D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7">
            <a:extLst>
              <a:ext uri="{FF2B5EF4-FFF2-40B4-BE49-F238E27FC236}">
                <a16:creationId xmlns:a16="http://schemas.microsoft.com/office/drawing/2014/main" xmlns="" id="{48B04023-5770-4BDA-8F63-1A2F3B4BFA9B}"/>
              </a:ext>
            </a:extLst>
          </p:cNvPr>
          <p:cNvSpPr>
            <a:spLocks noGrp="1"/>
          </p:cNvSpPr>
          <p:nvPr>
            <p:ph type="body" sz="quarter" idx="11"/>
          </p:nvPr>
        </p:nvSpPr>
        <p:spPr>
          <a:xfrm>
            <a:off x="4925" y="6479931"/>
            <a:ext cx="4567075"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xmlns="" id="{B537A10E-A309-4C24-989A-3472EB529877}"/>
              </a:ext>
            </a:extLst>
          </p:cNvPr>
          <p:cNvSpPr>
            <a:spLocks noGrp="1"/>
          </p:cNvSpPr>
          <p:nvPr>
            <p:ph type="subTitle" idx="1"/>
          </p:nvPr>
        </p:nvSpPr>
        <p:spPr>
          <a:xfrm>
            <a:off x="3347864" y="1266475"/>
            <a:ext cx="5464992"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xmlns="" id="{A768788C-CD5D-4ED8-B8DC-0F8BE230A543}"/>
              </a:ext>
            </a:extLst>
          </p:cNvPr>
          <p:cNvSpPr>
            <a:spLocks noGrp="1"/>
          </p:cNvSpPr>
          <p:nvPr>
            <p:ph type="ctrTitle" hasCustomPrompt="1"/>
          </p:nvPr>
        </p:nvSpPr>
        <p:spPr>
          <a:xfrm>
            <a:off x="323528" y="260648"/>
            <a:ext cx="8489328" cy="943200"/>
          </a:xfrm>
        </p:spPr>
        <p:txBody>
          <a:bodyPr anchor="b">
            <a:normAutofit/>
          </a:bodyPr>
          <a:lstStyle>
            <a:lvl1pPr algn="r">
              <a:defRPr sz="3200" b="0">
                <a:solidFill>
                  <a:schemeClr val="tx2"/>
                </a:solidFill>
              </a:defRPr>
            </a:lvl1pPr>
          </a:lstStyle>
          <a:p>
            <a:r>
              <a:rPr lang="en-GB" dirty="0"/>
              <a:t>Presentation title to go here</a:t>
            </a:r>
          </a:p>
        </p:txBody>
      </p:sp>
      <p:pic>
        <p:nvPicPr>
          <p:cNvPr id="16" name="Picture 15">
            <a:extLst>
              <a:ext uri="{FF2B5EF4-FFF2-40B4-BE49-F238E27FC236}">
                <a16:creationId xmlns:a16="http://schemas.microsoft.com/office/drawing/2014/main" xmlns=""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24343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xmlns=""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03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xmlns="" id="{53C8E462-6219-443F-9602-10F2EAFEBE9B}"/>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6156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xmlns=""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xmlns=""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xmlns="" id="{541D918E-A909-43DE-AC7D-C34B492663A2}"/>
              </a:ext>
            </a:extLst>
          </p:cNvPr>
          <p:cNvSpPr>
            <a:spLocks noGrp="1"/>
          </p:cNvSpPr>
          <p:nvPr>
            <p:ph sz="half" idx="11"/>
          </p:nvPr>
        </p:nvSpPr>
        <p:spPr>
          <a:xfrm>
            <a:off x="319314"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xmlns="" id="{105974CF-98D7-4F52-ABFB-F167F1AF27FB}"/>
              </a:ext>
            </a:extLst>
          </p:cNvPr>
          <p:cNvSpPr>
            <a:spLocks noGrp="1"/>
          </p:cNvSpPr>
          <p:nvPr>
            <p:ph sz="half" idx="12"/>
          </p:nvPr>
        </p:nvSpPr>
        <p:spPr>
          <a:xfrm>
            <a:off x="4645086"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xmlns=""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66731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xmlns=""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238604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5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88F0709-4EAE-4267-AECC-BFFB35566CA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 y="138043"/>
            <a:ext cx="9014227" cy="1042269"/>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xmlns="" id="{C9949B95-F696-4035-B757-1DADB4EE655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38611056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5.xml"/><Relationship Id="rId5" Type="http://schemas.openxmlformats.org/officeDocument/2006/relationships/image" Target="../media/image8.tmp"/><Relationship Id="rId4" Type="http://schemas.openxmlformats.org/officeDocument/2006/relationships/image" Target="../media/image7.tmp"/></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52.xml"/><Relationship Id="rId3" Type="http://schemas.openxmlformats.org/officeDocument/2006/relationships/slide" Target="slide15.xml"/><Relationship Id="rId7" Type="http://schemas.openxmlformats.org/officeDocument/2006/relationships/slide" Target="slide24.xml"/><Relationship Id="rId12" Type="http://schemas.openxmlformats.org/officeDocument/2006/relationships/slide" Target="slide5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20.xml"/><Relationship Id="rId11" Type="http://schemas.openxmlformats.org/officeDocument/2006/relationships/slide" Target="slide46.xml"/><Relationship Id="rId5" Type="http://schemas.openxmlformats.org/officeDocument/2006/relationships/slide" Target="slide28.xml"/><Relationship Id="rId15" Type="http://schemas.openxmlformats.org/officeDocument/2006/relationships/image" Target="../media/image5.png"/><Relationship Id="rId10" Type="http://schemas.openxmlformats.org/officeDocument/2006/relationships/slide" Target="slide37.xml"/><Relationship Id="rId4" Type="http://schemas.openxmlformats.org/officeDocument/2006/relationships/slide" Target="slide16.xml"/><Relationship Id="rId9" Type="http://schemas.openxmlformats.org/officeDocument/2006/relationships/slide" Target="slide30.xml"/><Relationship Id="rId1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hyperlink" Target="http://www.easl.eu/research/our-contributions/clinical-practice-guideline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14.xml"/><Relationship Id="rId4" Type="http://schemas.openxmlformats.org/officeDocument/2006/relationships/image" Target="../media/image12.tmp"/></Relationships>
</file>

<file path=ppt/slides/_rels/slide3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slide" Target="slide14.xml"/></Relationships>
</file>

<file path=ppt/slides/_rels/slide3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slide" Target="slide14.xml"/></Relationships>
</file>

<file path=ppt/slides/_rels/slide4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slide" Target="slide14.xml"/></Relationships>
</file>

<file path=ppt/slides/_rels/slide4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xmlns="" id="{2A5023BA-F0E0-4C90-A896-D588B5EFA9DE}"/>
              </a:ext>
            </a:extLst>
          </p:cNvPr>
          <p:cNvSpPr>
            <a:spLocks noGrp="1"/>
          </p:cNvSpPr>
          <p:nvPr>
            <p:ph type="subTitle" idx="1"/>
          </p:nvPr>
        </p:nvSpPr>
        <p:spPr/>
        <p:txBody>
          <a:bodyPr/>
          <a:lstStyle/>
          <a:p>
            <a:r>
              <a:rPr lang="en-GB" dirty="0"/>
              <a:t>Hepatocellular</a:t>
            </a:r>
            <a:br>
              <a:rPr lang="en-GB" dirty="0"/>
            </a:br>
            <a:r>
              <a:rPr lang="en-GB" dirty="0"/>
              <a:t>carcinoma</a:t>
            </a:r>
          </a:p>
        </p:txBody>
      </p:sp>
      <p:sp>
        <p:nvSpPr>
          <p:cNvPr id="7" name="Title 6">
            <a:extLst>
              <a:ext uri="{FF2B5EF4-FFF2-40B4-BE49-F238E27FC236}">
                <a16:creationId xmlns:a16="http://schemas.microsoft.com/office/drawing/2014/main" xmlns="" id="{EF89CA09-772E-4495-BCB3-7847A1367372}"/>
              </a:ext>
            </a:extLst>
          </p:cNvPr>
          <p:cNvSpPr>
            <a:spLocks noGrp="1"/>
          </p:cNvSpPr>
          <p:nvPr>
            <p:ph type="ctrTitle"/>
          </p:nvPr>
        </p:nvSpPr>
        <p:spPr/>
        <p:txBody>
          <a:bodyPr/>
          <a:lstStyle/>
          <a:p>
            <a:r>
              <a:rPr lang="en-GB" dirty="0"/>
              <a:t>Clinical Practice Guidelines</a:t>
            </a:r>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D602D0-A380-4E81-88A4-4CFE3FB6B312}"/>
              </a:ext>
            </a:extLst>
          </p:cNvPr>
          <p:cNvSpPr>
            <a:spLocks noGrp="1"/>
          </p:cNvSpPr>
          <p:nvPr>
            <p:ph type="title"/>
          </p:nvPr>
        </p:nvSpPr>
        <p:spPr/>
        <p:txBody>
          <a:bodyPr/>
          <a:lstStyle/>
          <a:p>
            <a:r>
              <a:rPr lang="en-US"/>
              <a:t>Incidence of primary liver cancer in Europe</a:t>
            </a:r>
            <a:endParaRPr lang="en-GB" dirty="0"/>
          </a:p>
        </p:txBody>
      </p:sp>
      <p:sp>
        <p:nvSpPr>
          <p:cNvPr id="3" name="Text Placeholder 2">
            <a:extLst>
              <a:ext uri="{FF2B5EF4-FFF2-40B4-BE49-F238E27FC236}">
                <a16:creationId xmlns:a16="http://schemas.microsoft.com/office/drawing/2014/main" xmlns="" id="{B97ABDC2-4948-4A42-9A0E-3E87D643440F}"/>
              </a:ext>
            </a:extLst>
          </p:cNvPr>
          <p:cNvSpPr>
            <a:spLocks noGrp="1"/>
          </p:cNvSpPr>
          <p:nvPr>
            <p:ph type="body" sz="quarter" idx="10"/>
          </p:nvPr>
        </p:nvSpPr>
        <p:spPr/>
        <p:txBody>
          <a:bodyPr/>
          <a:lstStyle/>
          <a:p>
            <a:r>
              <a:rPr lang="en-GB"/>
              <a:t>EASL CPG HCC. J Hepatol 2018; doi: 10.1016/j.jhep.2018.03.019</a:t>
            </a:r>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50" y="2357145"/>
            <a:ext cx="7789034" cy="3456384"/>
          </a:xfrm>
          <a:prstGeom prst="rect">
            <a:avLst/>
          </a:prstGeom>
          <a:ln>
            <a:solidFill>
              <a:schemeClr val="tx2"/>
            </a:solidFill>
          </a:ln>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52" y="1880828"/>
            <a:ext cx="800212" cy="952633"/>
          </a:xfrm>
          <a:prstGeom prst="rect">
            <a:avLst/>
          </a:prstGeom>
          <a:ln>
            <a:solidFill>
              <a:schemeClr val="tx2"/>
            </a:solidFill>
          </a:ln>
        </p:spPr>
      </p:pic>
      <p:sp>
        <p:nvSpPr>
          <p:cNvPr id="11" name="TextBox 10"/>
          <p:cNvSpPr txBox="1"/>
          <p:nvPr/>
        </p:nvSpPr>
        <p:spPr>
          <a:xfrm>
            <a:off x="575556" y="1368415"/>
            <a:ext cx="3044423" cy="369332"/>
          </a:xfrm>
          <a:prstGeom prst="rect">
            <a:avLst/>
          </a:prstGeom>
          <a:noFill/>
        </p:spPr>
        <p:txBody>
          <a:bodyPr wrap="none" rtlCol="0">
            <a:spAutoFit/>
          </a:bodyPr>
          <a:lstStyle/>
          <a:p>
            <a:r>
              <a:rPr lang="en-GB" dirty="0"/>
              <a:t>Incidence rates per 100,000</a:t>
            </a:r>
          </a:p>
        </p:txBody>
      </p:sp>
      <p:pic>
        <p:nvPicPr>
          <p:cNvPr id="7" name="Picture 6">
            <a:hlinkClick r:id="rId4" action="ppaction://hlinksldjump"/>
            <a:extLst>
              <a:ext uri="{FF2B5EF4-FFF2-40B4-BE49-F238E27FC236}">
                <a16:creationId xmlns:a16="http://schemas.microsoft.com/office/drawing/2014/main" xmlns="" id="{44E37E55-9368-4A59-9FE3-2472508376AF}"/>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210134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D602D0-A380-4E81-88A4-4CFE3FB6B312}"/>
              </a:ext>
            </a:extLst>
          </p:cNvPr>
          <p:cNvSpPr>
            <a:spLocks noGrp="1"/>
          </p:cNvSpPr>
          <p:nvPr>
            <p:ph type="title"/>
          </p:nvPr>
        </p:nvSpPr>
        <p:spPr/>
        <p:txBody>
          <a:bodyPr/>
          <a:lstStyle/>
          <a:p>
            <a:r>
              <a:rPr lang="en-US"/>
              <a:t>Incidence of primary liver cancer in Europe</a:t>
            </a:r>
            <a:endParaRPr lang="en-GB" dirty="0"/>
          </a:p>
        </p:txBody>
      </p:sp>
      <p:sp>
        <p:nvSpPr>
          <p:cNvPr id="3" name="Text Placeholder 2">
            <a:extLst>
              <a:ext uri="{FF2B5EF4-FFF2-40B4-BE49-F238E27FC236}">
                <a16:creationId xmlns:a16="http://schemas.microsoft.com/office/drawing/2014/main" xmlns="" id="{B97ABDC2-4948-4A42-9A0E-3E87D643440F}"/>
              </a:ext>
            </a:extLst>
          </p:cNvPr>
          <p:cNvSpPr>
            <a:spLocks noGrp="1"/>
          </p:cNvSpPr>
          <p:nvPr>
            <p:ph type="body" sz="quarter" idx="10"/>
          </p:nvPr>
        </p:nvSpPr>
        <p:spPr>
          <a:xfrm>
            <a:off x="4925" y="6479931"/>
            <a:ext cx="7519403" cy="376990"/>
          </a:xfrm>
        </p:spPr>
        <p:txBody>
          <a:bodyPr/>
          <a:lstStyle/>
          <a:p>
            <a:r>
              <a:rPr lang="en-GB"/>
              <a:t>EASL CPG HCC. J Hepatol 2018; doi: 10.1016/j.jhep.2018.03.019</a:t>
            </a:r>
          </a:p>
        </p:txBody>
      </p:sp>
      <p:sp>
        <p:nvSpPr>
          <p:cNvPr id="11" name="TextBox 10"/>
          <p:cNvSpPr txBox="1"/>
          <p:nvPr/>
        </p:nvSpPr>
        <p:spPr>
          <a:xfrm>
            <a:off x="575556" y="1368415"/>
            <a:ext cx="3044423" cy="369332"/>
          </a:xfrm>
          <a:prstGeom prst="rect">
            <a:avLst/>
          </a:prstGeom>
          <a:noFill/>
        </p:spPr>
        <p:txBody>
          <a:bodyPr wrap="none" rtlCol="0">
            <a:spAutoFit/>
          </a:bodyPr>
          <a:lstStyle/>
          <a:p>
            <a:r>
              <a:rPr lang="en-GB" dirty="0"/>
              <a:t>Incidence rates per 100,000</a:t>
            </a:r>
          </a:p>
        </p:txBody>
      </p:sp>
      <p:pic>
        <p:nvPicPr>
          <p:cNvPr id="8" name="Picture 7">
            <a:hlinkClick r:id="rId2" action="ppaction://hlinksldjump"/>
            <a:extLst>
              <a:ext uri="{FF2B5EF4-FFF2-40B4-BE49-F238E27FC236}">
                <a16:creationId xmlns:a16="http://schemas.microsoft.com/office/drawing/2014/main" xmlns="" id="{44E37E55-9368-4A59-9FE3-2472508376AF}"/>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pic>
        <p:nvPicPr>
          <p:cNvPr id="13" name="Picture 12" descr="Screen Clipping">
            <a:extLst>
              <a:ext uri="{FF2B5EF4-FFF2-40B4-BE49-F238E27FC236}">
                <a16:creationId xmlns:a16="http://schemas.microsoft.com/office/drawing/2014/main" xmlns="" id="{6B18B1BE-E59E-41D6-97BF-FC7BDD1C94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50" y="2357145"/>
            <a:ext cx="7789034" cy="3456384"/>
          </a:xfrm>
          <a:prstGeom prst="rect">
            <a:avLst/>
          </a:prstGeom>
          <a:ln>
            <a:solidFill>
              <a:schemeClr val="tx2"/>
            </a:solidFill>
          </a:ln>
        </p:spPr>
      </p:pic>
      <p:pic>
        <p:nvPicPr>
          <p:cNvPr id="14" name="Picture 13" descr="Screen Clipping">
            <a:extLst>
              <a:ext uri="{FF2B5EF4-FFF2-40B4-BE49-F238E27FC236}">
                <a16:creationId xmlns:a16="http://schemas.microsoft.com/office/drawing/2014/main" xmlns="" id="{363647C8-8596-4270-AC86-75B7F5AEFE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552" y="1880828"/>
            <a:ext cx="800212" cy="952633"/>
          </a:xfrm>
          <a:prstGeom prst="rect">
            <a:avLst/>
          </a:prstGeom>
          <a:ln>
            <a:solidFill>
              <a:schemeClr val="tx2"/>
            </a:solidFill>
          </a:ln>
        </p:spPr>
      </p:pic>
      <p:graphicFrame>
        <p:nvGraphicFramePr>
          <p:cNvPr id="12" name="Table 11"/>
          <p:cNvGraphicFramePr>
            <a:graphicFrameLocks noGrp="1"/>
          </p:cNvGraphicFramePr>
          <p:nvPr>
            <p:extLst>
              <p:ext uri="{D42A27DB-BD31-4B8C-83A1-F6EECF244321}">
                <p14:modId xmlns:p14="http://schemas.microsoft.com/office/powerpoint/2010/main" val="2858381566"/>
              </p:ext>
            </p:extLst>
          </p:nvPr>
        </p:nvGraphicFramePr>
        <p:xfrm>
          <a:off x="3736409" y="1487112"/>
          <a:ext cx="4638862" cy="4119880"/>
        </p:xfrm>
        <a:graphic>
          <a:graphicData uri="http://schemas.openxmlformats.org/drawingml/2006/table">
            <a:tbl>
              <a:tblPr firstRow="1" bandRow="1">
                <a:tableStyleId>{5C22544A-7EE6-4342-B048-85BDC9FD1C3A}</a:tableStyleId>
              </a:tblPr>
              <a:tblGrid>
                <a:gridCol w="2299110">
                  <a:extLst>
                    <a:ext uri="{9D8B030D-6E8A-4147-A177-3AD203B41FA5}">
                      <a16:colId xmlns:a16="http://schemas.microsoft.com/office/drawing/2014/main" xmlns="" val="20000"/>
                    </a:ext>
                  </a:extLst>
                </a:gridCol>
                <a:gridCol w="2339752">
                  <a:extLst>
                    <a:ext uri="{9D8B030D-6E8A-4147-A177-3AD203B41FA5}">
                      <a16:colId xmlns:a16="http://schemas.microsoft.com/office/drawing/2014/main" xmlns="" val="20001"/>
                    </a:ext>
                  </a:extLst>
                </a:gridCol>
              </a:tblGrid>
              <a:tr h="37084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rPr>
                        <a:t>Total</a:t>
                      </a:r>
                      <a:r>
                        <a:rPr lang="en-GB" sz="1200" b="1" baseline="0" dirty="0">
                          <a:solidFill>
                            <a:srgbClr val="000000"/>
                          </a:solidFill>
                        </a:rPr>
                        <a:t> number per country</a:t>
                      </a:r>
                      <a:endParaRPr lang="en-GB" sz="1200" b="1" dirty="0">
                        <a:solidFill>
                          <a:srgbClr val="000000"/>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70840">
                <a:tc>
                  <a:txBody>
                    <a:bodyPr/>
                    <a:lstStyle/>
                    <a:p>
                      <a:r>
                        <a:rPr lang="en-GB" sz="1200" b="1" dirty="0">
                          <a:solidFill>
                            <a:srgbClr val="000000"/>
                          </a:solidFill>
                        </a:rPr>
                        <a:t>Italy</a:t>
                      </a:r>
                      <a:r>
                        <a:rPr lang="en-GB" sz="1200" b="0" dirty="0">
                          <a:solidFill>
                            <a:srgbClr val="000000"/>
                          </a:solidFill>
                        </a:rPr>
                        <a:t> 10,733 </a:t>
                      </a:r>
                    </a:p>
                    <a:p>
                      <a:r>
                        <a:rPr lang="en-GB" sz="1200" b="1" dirty="0">
                          <a:solidFill>
                            <a:srgbClr val="000000"/>
                          </a:solidFill>
                        </a:rPr>
                        <a:t>Germany</a:t>
                      </a:r>
                      <a:r>
                        <a:rPr lang="en-GB" sz="1200" b="0" dirty="0">
                          <a:solidFill>
                            <a:srgbClr val="000000"/>
                          </a:solidFill>
                        </a:rPr>
                        <a:t> 9,202 </a:t>
                      </a:r>
                    </a:p>
                    <a:p>
                      <a:r>
                        <a:rPr lang="en-GB" sz="1200" b="1" dirty="0">
                          <a:solidFill>
                            <a:srgbClr val="000000"/>
                          </a:solidFill>
                        </a:rPr>
                        <a:t>France (metropolitan) </a:t>
                      </a:r>
                      <a:r>
                        <a:rPr lang="en-GB" sz="1200" b="0" dirty="0">
                          <a:solidFill>
                            <a:srgbClr val="000000"/>
                          </a:solidFill>
                        </a:rPr>
                        <a:t>8,332 </a:t>
                      </a:r>
                    </a:p>
                    <a:p>
                      <a:r>
                        <a:rPr lang="en-GB" sz="1200" b="1" dirty="0">
                          <a:solidFill>
                            <a:srgbClr val="000000"/>
                          </a:solidFill>
                        </a:rPr>
                        <a:t>Russian Federation</a:t>
                      </a:r>
                      <a:r>
                        <a:rPr lang="en-GB" sz="1200" b="0" dirty="0">
                          <a:solidFill>
                            <a:srgbClr val="000000"/>
                          </a:solidFill>
                        </a:rPr>
                        <a:t> 6,812 </a:t>
                      </a:r>
                    </a:p>
                    <a:p>
                      <a:r>
                        <a:rPr lang="en-GB" sz="1200" b="1" dirty="0">
                          <a:solidFill>
                            <a:srgbClr val="000000"/>
                          </a:solidFill>
                        </a:rPr>
                        <a:t>Spain</a:t>
                      </a:r>
                      <a:r>
                        <a:rPr lang="en-GB" sz="1200" b="0" dirty="0">
                          <a:solidFill>
                            <a:srgbClr val="000000"/>
                          </a:solidFill>
                        </a:rPr>
                        <a:t> 5,522 </a:t>
                      </a:r>
                    </a:p>
                    <a:p>
                      <a:r>
                        <a:rPr lang="en-GB" sz="1200" b="1" dirty="0">
                          <a:solidFill>
                            <a:srgbClr val="000000"/>
                          </a:solidFill>
                        </a:rPr>
                        <a:t>United Kingdom</a:t>
                      </a:r>
                      <a:r>
                        <a:rPr lang="en-GB" sz="1200" b="0" dirty="0">
                          <a:solidFill>
                            <a:srgbClr val="000000"/>
                          </a:solidFill>
                        </a:rPr>
                        <a:t> 4,186 </a:t>
                      </a:r>
                    </a:p>
                    <a:p>
                      <a:r>
                        <a:rPr lang="en-GB" sz="1200" b="1" dirty="0">
                          <a:solidFill>
                            <a:srgbClr val="000000"/>
                          </a:solidFill>
                        </a:rPr>
                        <a:t>Romania</a:t>
                      </a:r>
                      <a:r>
                        <a:rPr lang="en-GB" sz="1200" b="0" dirty="0">
                          <a:solidFill>
                            <a:srgbClr val="000000"/>
                          </a:solidFill>
                        </a:rPr>
                        <a:t> 2,214 </a:t>
                      </a:r>
                    </a:p>
                    <a:p>
                      <a:r>
                        <a:rPr lang="en-GB" sz="1200" b="1" dirty="0">
                          <a:solidFill>
                            <a:srgbClr val="000000"/>
                          </a:solidFill>
                        </a:rPr>
                        <a:t>Poland</a:t>
                      </a:r>
                      <a:r>
                        <a:rPr lang="en-GB" sz="1200" b="0" dirty="0">
                          <a:solidFill>
                            <a:srgbClr val="000000"/>
                          </a:solidFill>
                        </a:rPr>
                        <a:t> 1,998 </a:t>
                      </a:r>
                    </a:p>
                    <a:p>
                      <a:r>
                        <a:rPr lang="en-GB" sz="1200" b="1" dirty="0">
                          <a:solidFill>
                            <a:srgbClr val="000000"/>
                          </a:solidFill>
                        </a:rPr>
                        <a:t>Ukraine</a:t>
                      </a:r>
                      <a:r>
                        <a:rPr lang="en-GB" sz="1200" b="0" dirty="0">
                          <a:solidFill>
                            <a:srgbClr val="000000"/>
                          </a:solidFill>
                        </a:rPr>
                        <a:t> 1,567 </a:t>
                      </a:r>
                    </a:p>
                    <a:p>
                      <a:r>
                        <a:rPr lang="en-GB" sz="1200" b="1" dirty="0">
                          <a:solidFill>
                            <a:srgbClr val="000000"/>
                          </a:solidFill>
                        </a:rPr>
                        <a:t>Greece</a:t>
                      </a:r>
                      <a:r>
                        <a:rPr lang="en-GB" sz="1200" b="0" dirty="0">
                          <a:solidFill>
                            <a:srgbClr val="000000"/>
                          </a:solidFill>
                        </a:rPr>
                        <a:t> 1,054 </a:t>
                      </a:r>
                    </a:p>
                    <a:p>
                      <a:r>
                        <a:rPr lang="en-GB" sz="1200" b="1" dirty="0">
                          <a:solidFill>
                            <a:srgbClr val="000000"/>
                          </a:solidFill>
                        </a:rPr>
                        <a:t>Portugal</a:t>
                      </a:r>
                      <a:r>
                        <a:rPr lang="en-GB" sz="1200" b="0" dirty="0">
                          <a:solidFill>
                            <a:srgbClr val="000000"/>
                          </a:solidFill>
                        </a:rPr>
                        <a:t> 1,004 </a:t>
                      </a:r>
                    </a:p>
                    <a:p>
                      <a:r>
                        <a:rPr lang="en-GB" sz="1200" b="1" dirty="0">
                          <a:solidFill>
                            <a:srgbClr val="000000"/>
                          </a:solidFill>
                        </a:rPr>
                        <a:t>Austria</a:t>
                      </a:r>
                      <a:r>
                        <a:rPr lang="en-GB" sz="1200" b="0" dirty="0">
                          <a:solidFill>
                            <a:srgbClr val="000000"/>
                          </a:solidFill>
                        </a:rPr>
                        <a:t> 955 </a:t>
                      </a:r>
                    </a:p>
                    <a:p>
                      <a:r>
                        <a:rPr lang="en-GB" sz="1200" b="1" dirty="0">
                          <a:solidFill>
                            <a:srgbClr val="000000"/>
                          </a:solidFill>
                        </a:rPr>
                        <a:t>Czech Republic</a:t>
                      </a:r>
                      <a:r>
                        <a:rPr lang="en-GB" sz="1200" b="0" dirty="0">
                          <a:solidFill>
                            <a:srgbClr val="000000"/>
                          </a:solidFill>
                        </a:rPr>
                        <a:t>, 919 </a:t>
                      </a:r>
                    </a:p>
                    <a:p>
                      <a:r>
                        <a:rPr lang="en-GB" sz="1200" b="1" dirty="0">
                          <a:solidFill>
                            <a:srgbClr val="000000"/>
                          </a:solidFill>
                        </a:rPr>
                        <a:t>Switzerland </a:t>
                      </a:r>
                      <a:r>
                        <a:rPr lang="en-GB" sz="1200" b="0" dirty="0">
                          <a:solidFill>
                            <a:srgbClr val="000000"/>
                          </a:solidFill>
                        </a:rPr>
                        <a:t>811 </a:t>
                      </a:r>
                    </a:p>
                    <a:p>
                      <a:r>
                        <a:rPr lang="en-GB" sz="1200" b="1" dirty="0">
                          <a:solidFill>
                            <a:srgbClr val="000000"/>
                          </a:solidFill>
                        </a:rPr>
                        <a:t>Serbia</a:t>
                      </a:r>
                      <a:r>
                        <a:rPr lang="en-GB" sz="1200" b="0" dirty="0">
                          <a:solidFill>
                            <a:srgbClr val="000000"/>
                          </a:solidFill>
                        </a:rPr>
                        <a:t> 799 </a:t>
                      </a:r>
                    </a:p>
                    <a:p>
                      <a:pPr algn="just"/>
                      <a:r>
                        <a:rPr lang="en-GB" sz="1200" b="1" dirty="0">
                          <a:solidFill>
                            <a:srgbClr val="000000"/>
                          </a:solidFill>
                        </a:rPr>
                        <a:t>Belgium</a:t>
                      </a:r>
                      <a:r>
                        <a:rPr lang="en-GB" sz="1200" b="0" dirty="0">
                          <a:solidFill>
                            <a:srgbClr val="000000"/>
                          </a:solidFill>
                        </a:rPr>
                        <a:t> 645 </a:t>
                      </a:r>
                    </a:p>
                    <a:p>
                      <a:pPr algn="just"/>
                      <a:r>
                        <a:rPr lang="en-GB" sz="1200" b="1" dirty="0">
                          <a:solidFill>
                            <a:srgbClr val="000000"/>
                          </a:solidFill>
                        </a:rPr>
                        <a:t>Bulgaria</a:t>
                      </a:r>
                      <a:r>
                        <a:rPr lang="en-GB" sz="1200" b="0" dirty="0">
                          <a:solidFill>
                            <a:srgbClr val="000000"/>
                          </a:solidFill>
                        </a:rPr>
                        <a:t> 640 </a:t>
                      </a:r>
                    </a:p>
                    <a:p>
                      <a:pPr algn="just"/>
                      <a:r>
                        <a:rPr lang="en-GB" sz="1200" b="1" dirty="0">
                          <a:solidFill>
                            <a:srgbClr val="000000"/>
                          </a:solidFill>
                        </a:rPr>
                        <a:t>Hungary</a:t>
                      </a:r>
                      <a:r>
                        <a:rPr lang="en-GB" sz="1200" b="0" dirty="0">
                          <a:solidFill>
                            <a:srgbClr val="000000"/>
                          </a:solidFill>
                        </a:rPr>
                        <a:t> 630 </a:t>
                      </a:r>
                    </a:p>
                    <a:p>
                      <a:pPr algn="just"/>
                      <a:r>
                        <a:rPr lang="en-GB" sz="1200" b="1" dirty="0">
                          <a:solidFill>
                            <a:srgbClr val="000000"/>
                          </a:solidFill>
                        </a:rPr>
                        <a:t>Finland </a:t>
                      </a:r>
                      <a:r>
                        <a:rPr lang="en-GB" sz="1200" b="0" dirty="0">
                          <a:solidFill>
                            <a:srgbClr val="000000"/>
                          </a:solidFill>
                        </a:rPr>
                        <a:t>620 </a:t>
                      </a:r>
                    </a:p>
                    <a:p>
                      <a:pPr algn="just"/>
                      <a:r>
                        <a:rPr lang="en-GB" sz="1200" b="1" dirty="0">
                          <a:solidFill>
                            <a:srgbClr val="000000"/>
                          </a:solidFill>
                        </a:rPr>
                        <a:t>Sweden</a:t>
                      </a:r>
                      <a:r>
                        <a:rPr lang="en-GB" sz="1200" b="0" dirty="0">
                          <a:solidFill>
                            <a:srgbClr val="000000"/>
                          </a:solidFill>
                        </a:rPr>
                        <a:t> 490</a:t>
                      </a:r>
                      <a:endParaRPr lang="en-GB" sz="1200" b="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just"/>
                      <a:r>
                        <a:rPr lang="en-GB" sz="1200" b="1" dirty="0">
                          <a:solidFill>
                            <a:srgbClr val="000000"/>
                          </a:solidFill>
                        </a:rPr>
                        <a:t>The Netherlands</a:t>
                      </a:r>
                      <a:r>
                        <a:rPr lang="en-GB" sz="1200" b="0" baseline="0" dirty="0">
                          <a:solidFill>
                            <a:srgbClr val="000000"/>
                          </a:solidFill>
                        </a:rPr>
                        <a:t> 475</a:t>
                      </a:r>
                    </a:p>
                    <a:p>
                      <a:pPr algn="just"/>
                      <a:r>
                        <a:rPr lang="en-GB" sz="1200" b="1" baseline="0" dirty="0">
                          <a:solidFill>
                            <a:srgbClr val="000000"/>
                          </a:solidFill>
                        </a:rPr>
                        <a:t>Croatia </a:t>
                      </a:r>
                      <a:r>
                        <a:rPr lang="en-GB" sz="1200" b="0" baseline="0" dirty="0">
                          <a:solidFill>
                            <a:srgbClr val="000000"/>
                          </a:solidFill>
                        </a:rPr>
                        <a:t>466</a:t>
                      </a:r>
                    </a:p>
                    <a:p>
                      <a:pPr algn="just"/>
                      <a:r>
                        <a:rPr lang="en-GB" sz="1200" b="1" baseline="0" dirty="0">
                          <a:solidFill>
                            <a:srgbClr val="000000"/>
                          </a:solidFill>
                        </a:rPr>
                        <a:t>Republic of Moldova</a:t>
                      </a:r>
                      <a:r>
                        <a:rPr lang="en-GB" sz="1200" b="0" baseline="0" dirty="0">
                          <a:solidFill>
                            <a:srgbClr val="000000"/>
                          </a:solidFill>
                        </a:rPr>
                        <a:t> 448</a:t>
                      </a:r>
                    </a:p>
                    <a:p>
                      <a:pPr algn="just"/>
                      <a:r>
                        <a:rPr lang="en-GB" sz="1200" b="1" baseline="0" dirty="0">
                          <a:solidFill>
                            <a:srgbClr val="000000"/>
                          </a:solidFill>
                        </a:rPr>
                        <a:t>Slovakia </a:t>
                      </a:r>
                      <a:r>
                        <a:rPr lang="en-GB" sz="1200" b="0" baseline="0" dirty="0">
                          <a:solidFill>
                            <a:srgbClr val="000000"/>
                          </a:solidFill>
                        </a:rPr>
                        <a:t>398</a:t>
                      </a:r>
                    </a:p>
                    <a:p>
                      <a:pPr algn="just"/>
                      <a:r>
                        <a:rPr lang="en-GB" sz="1200" b="1" baseline="0" dirty="0">
                          <a:solidFill>
                            <a:srgbClr val="000000"/>
                          </a:solidFill>
                        </a:rPr>
                        <a:t>Belarus</a:t>
                      </a:r>
                      <a:r>
                        <a:rPr lang="en-GB" sz="1200" b="0" baseline="0" dirty="0">
                          <a:solidFill>
                            <a:srgbClr val="000000"/>
                          </a:solidFill>
                        </a:rPr>
                        <a:t> 327</a:t>
                      </a:r>
                    </a:p>
                    <a:p>
                      <a:pPr algn="just"/>
                      <a:r>
                        <a:rPr lang="en-GB" sz="1200" b="1" baseline="0" dirty="0">
                          <a:solidFill>
                            <a:srgbClr val="000000"/>
                          </a:solidFill>
                        </a:rPr>
                        <a:t>Bosnia Herzegovina</a:t>
                      </a:r>
                      <a:r>
                        <a:rPr lang="en-GB" sz="1200" b="0" baseline="0" dirty="0">
                          <a:solidFill>
                            <a:srgbClr val="000000"/>
                          </a:solidFill>
                        </a:rPr>
                        <a:t> 314</a:t>
                      </a:r>
                      <a:endParaRPr lang="en-GB" sz="1200" b="0" dirty="0">
                        <a:solidFill>
                          <a:srgbClr val="000000"/>
                        </a:solidFill>
                      </a:endParaRPr>
                    </a:p>
                    <a:p>
                      <a:pPr algn="just"/>
                      <a:r>
                        <a:rPr lang="en-GB" sz="1200" b="1" dirty="0">
                          <a:solidFill>
                            <a:srgbClr val="000000"/>
                          </a:solidFill>
                        </a:rPr>
                        <a:t>Denmark</a:t>
                      </a:r>
                      <a:r>
                        <a:rPr lang="en-GB" sz="1200" b="0" dirty="0">
                          <a:solidFill>
                            <a:srgbClr val="000000"/>
                          </a:solidFill>
                        </a:rPr>
                        <a:t> 311 </a:t>
                      </a:r>
                    </a:p>
                    <a:p>
                      <a:pPr algn="just"/>
                      <a:r>
                        <a:rPr lang="en-GB" sz="1200" b="1" dirty="0">
                          <a:solidFill>
                            <a:srgbClr val="000000"/>
                          </a:solidFill>
                        </a:rPr>
                        <a:t>Ireland</a:t>
                      </a:r>
                      <a:r>
                        <a:rPr lang="en-GB" sz="1200" b="0" dirty="0">
                          <a:solidFill>
                            <a:srgbClr val="000000"/>
                          </a:solidFill>
                        </a:rPr>
                        <a:t> 239 </a:t>
                      </a:r>
                    </a:p>
                    <a:p>
                      <a:pPr algn="just"/>
                      <a:r>
                        <a:rPr lang="en-GB" sz="1200" b="1" dirty="0">
                          <a:solidFill>
                            <a:srgbClr val="000000"/>
                          </a:solidFill>
                        </a:rPr>
                        <a:t>Slovenia</a:t>
                      </a:r>
                      <a:r>
                        <a:rPr lang="en-GB" sz="1200" b="0" dirty="0">
                          <a:solidFill>
                            <a:srgbClr val="000000"/>
                          </a:solidFill>
                        </a:rPr>
                        <a:t> 216 </a:t>
                      </a:r>
                    </a:p>
                    <a:p>
                      <a:pPr algn="just"/>
                      <a:r>
                        <a:rPr lang="en-GB" sz="1200" b="1" dirty="0">
                          <a:solidFill>
                            <a:srgbClr val="000000"/>
                          </a:solidFill>
                        </a:rPr>
                        <a:t>Norway</a:t>
                      </a:r>
                      <a:r>
                        <a:rPr lang="en-GB" sz="1200" b="0" dirty="0">
                          <a:solidFill>
                            <a:srgbClr val="000000"/>
                          </a:solidFill>
                        </a:rPr>
                        <a:t> 190 </a:t>
                      </a:r>
                    </a:p>
                    <a:p>
                      <a:pPr algn="just"/>
                      <a:r>
                        <a:rPr lang="en-GB" sz="1200" b="1" dirty="0">
                          <a:solidFill>
                            <a:srgbClr val="000000"/>
                          </a:solidFill>
                        </a:rPr>
                        <a:t>Lithuania</a:t>
                      </a:r>
                      <a:r>
                        <a:rPr lang="en-GB" sz="1200" b="0" dirty="0">
                          <a:solidFill>
                            <a:srgbClr val="000000"/>
                          </a:solidFill>
                        </a:rPr>
                        <a:t> 175 </a:t>
                      </a:r>
                    </a:p>
                    <a:p>
                      <a:pPr algn="just"/>
                      <a:r>
                        <a:rPr lang="en-GB" sz="1200" b="1" dirty="0">
                          <a:solidFill>
                            <a:srgbClr val="000000"/>
                          </a:solidFill>
                        </a:rPr>
                        <a:t>Albania </a:t>
                      </a:r>
                      <a:r>
                        <a:rPr lang="en-GB" sz="1200" b="0" dirty="0">
                          <a:solidFill>
                            <a:srgbClr val="000000"/>
                          </a:solidFill>
                        </a:rPr>
                        <a:t>171 </a:t>
                      </a:r>
                    </a:p>
                    <a:p>
                      <a:pPr algn="just"/>
                      <a:r>
                        <a:rPr lang="en-GB" sz="1200" b="1" dirty="0">
                          <a:solidFill>
                            <a:srgbClr val="000000"/>
                          </a:solidFill>
                        </a:rPr>
                        <a:t>Latvia </a:t>
                      </a:r>
                      <a:r>
                        <a:rPr lang="en-GB" sz="1200" b="0" dirty="0">
                          <a:solidFill>
                            <a:srgbClr val="000000"/>
                          </a:solidFill>
                        </a:rPr>
                        <a:t>154 </a:t>
                      </a:r>
                    </a:p>
                    <a:p>
                      <a:pPr algn="just"/>
                      <a:r>
                        <a:rPr lang="en-GB" sz="1200" b="1" dirty="0">
                          <a:solidFill>
                            <a:srgbClr val="000000"/>
                          </a:solidFill>
                        </a:rPr>
                        <a:t>FYR Macedonia</a:t>
                      </a:r>
                      <a:r>
                        <a:rPr lang="en-GB" sz="1200" b="0" dirty="0">
                          <a:solidFill>
                            <a:srgbClr val="000000"/>
                          </a:solidFill>
                        </a:rPr>
                        <a:t> 135 </a:t>
                      </a:r>
                    </a:p>
                    <a:p>
                      <a:pPr algn="just"/>
                      <a:r>
                        <a:rPr lang="en-GB" sz="1200" b="1" dirty="0">
                          <a:solidFill>
                            <a:srgbClr val="000000"/>
                          </a:solidFill>
                        </a:rPr>
                        <a:t>Luxembourg</a:t>
                      </a:r>
                      <a:r>
                        <a:rPr lang="en-GB" sz="1200" b="0" dirty="0">
                          <a:solidFill>
                            <a:srgbClr val="000000"/>
                          </a:solidFill>
                        </a:rPr>
                        <a:t> 68 </a:t>
                      </a:r>
                    </a:p>
                    <a:p>
                      <a:pPr algn="just"/>
                      <a:r>
                        <a:rPr lang="en-GB" sz="1200" b="1" dirty="0">
                          <a:solidFill>
                            <a:srgbClr val="000000"/>
                          </a:solidFill>
                        </a:rPr>
                        <a:t>Estonia</a:t>
                      </a:r>
                      <a:r>
                        <a:rPr lang="en-GB" sz="1200" b="0" dirty="0">
                          <a:solidFill>
                            <a:srgbClr val="000000"/>
                          </a:solidFill>
                        </a:rPr>
                        <a:t> 64 </a:t>
                      </a:r>
                    </a:p>
                    <a:p>
                      <a:pPr algn="just"/>
                      <a:r>
                        <a:rPr lang="en-GB" sz="1200" b="1" dirty="0">
                          <a:solidFill>
                            <a:srgbClr val="000000"/>
                          </a:solidFill>
                        </a:rPr>
                        <a:t>Cyprus</a:t>
                      </a:r>
                      <a:r>
                        <a:rPr lang="en-GB" sz="1200" b="0" dirty="0">
                          <a:solidFill>
                            <a:srgbClr val="000000"/>
                          </a:solidFill>
                        </a:rPr>
                        <a:t> 56 </a:t>
                      </a:r>
                    </a:p>
                    <a:p>
                      <a:pPr algn="just"/>
                      <a:r>
                        <a:rPr lang="en-GB" sz="1200" b="1" dirty="0">
                          <a:solidFill>
                            <a:srgbClr val="000000"/>
                          </a:solidFill>
                        </a:rPr>
                        <a:t>Montenegro</a:t>
                      </a:r>
                      <a:r>
                        <a:rPr lang="en-GB" sz="1200" b="0" dirty="0">
                          <a:solidFill>
                            <a:srgbClr val="000000"/>
                          </a:solidFill>
                        </a:rPr>
                        <a:t> 51 </a:t>
                      </a:r>
                    </a:p>
                    <a:p>
                      <a:pPr algn="just"/>
                      <a:r>
                        <a:rPr lang="en-GB" sz="1200" b="1" dirty="0">
                          <a:solidFill>
                            <a:srgbClr val="000000"/>
                          </a:solidFill>
                        </a:rPr>
                        <a:t>Malta</a:t>
                      </a:r>
                      <a:r>
                        <a:rPr lang="en-GB" sz="1200" b="0" dirty="0">
                          <a:solidFill>
                            <a:srgbClr val="000000"/>
                          </a:solidFill>
                        </a:rPr>
                        <a:t> 19 </a:t>
                      </a:r>
                    </a:p>
                    <a:p>
                      <a:pPr algn="just"/>
                      <a:r>
                        <a:rPr lang="en-GB" sz="1200" b="1" dirty="0">
                          <a:solidFill>
                            <a:srgbClr val="000000"/>
                          </a:solidFill>
                        </a:rPr>
                        <a:t>Iceland</a:t>
                      </a:r>
                      <a:r>
                        <a:rPr lang="en-GB" sz="1200" b="0" dirty="0">
                          <a:solidFill>
                            <a:srgbClr val="000000"/>
                          </a:solidFill>
                        </a:rPr>
                        <a:t> 10 </a:t>
                      </a:r>
                      <a:endParaRPr lang="en-GB" sz="1200" b="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550017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D15D8-D5DD-47A6-8318-96A64D2979B6}"/>
              </a:ext>
            </a:extLst>
          </p:cNvPr>
          <p:cNvSpPr>
            <a:spLocks noGrp="1"/>
          </p:cNvSpPr>
          <p:nvPr>
            <p:ph type="title"/>
          </p:nvPr>
        </p:nvSpPr>
        <p:spPr/>
        <p:txBody>
          <a:bodyPr>
            <a:normAutofit/>
          </a:bodyPr>
          <a:lstStyle/>
          <a:p>
            <a:r>
              <a:rPr lang="en-US" sz="2500" dirty="0"/>
              <a:t>Main risk factors for primary liver cancer worldwide*</a:t>
            </a:r>
            <a:endParaRPr lang="en-GB" sz="2500" baseline="30000" dirty="0"/>
          </a:p>
        </p:txBody>
      </p:sp>
      <p:sp>
        <p:nvSpPr>
          <p:cNvPr id="3" name="Text Placeholder 2">
            <a:extLst>
              <a:ext uri="{FF2B5EF4-FFF2-40B4-BE49-F238E27FC236}">
                <a16:creationId xmlns:a16="http://schemas.microsoft.com/office/drawing/2014/main" xmlns="" id="{E531ED0F-C3C2-4EC7-B979-954BCBBE4D3F}"/>
              </a:ext>
            </a:extLst>
          </p:cNvPr>
          <p:cNvSpPr>
            <a:spLocks noGrp="1"/>
          </p:cNvSpPr>
          <p:nvPr>
            <p:ph type="body" sz="quarter" idx="10"/>
          </p:nvPr>
        </p:nvSpPr>
        <p:spPr>
          <a:xfrm>
            <a:off x="4925" y="6479931"/>
            <a:ext cx="7627415" cy="376990"/>
          </a:xfrm>
        </p:spPr>
        <p:txBody>
          <a:bodyPr/>
          <a:lstStyle/>
          <a:p>
            <a:endParaRPr lang="en-GB" dirty="0"/>
          </a:p>
          <a:p>
            <a:r>
              <a:rPr lang="en-US" dirty="0"/>
              <a:t>*Contribution of hepatitis B, C, alcohol and other causes on absolute liver cancer deaths, both sexes, globally and by region 2015. Data refer to all primary liver cancers (HCC, intrahepatic CCA and liver cancer of mixed differentiation)</a:t>
            </a:r>
          </a:p>
          <a:p>
            <a:r>
              <a:rPr lang="en-GB" dirty="0"/>
              <a:t>1. </a:t>
            </a:r>
            <a:r>
              <a:rPr lang="en-GB" dirty="0" err="1"/>
              <a:t>Akinyemiju</a:t>
            </a:r>
            <a:r>
              <a:rPr lang="en-GB" dirty="0"/>
              <a:t> T, et al. JAMA </a:t>
            </a:r>
            <a:r>
              <a:rPr lang="en-GB" dirty="0" err="1"/>
              <a:t>Oncol</a:t>
            </a:r>
            <a:r>
              <a:rPr lang="en-GB" dirty="0"/>
              <a:t> 2017;3:1683–91;</a:t>
            </a:r>
          </a:p>
          <a:p>
            <a:r>
              <a:rPr lang="en-GB"/>
              <a:t>EASL CPG HCC. J Hepatol 2018; doi: 10.1016/j.jhep.2018.03.019</a:t>
            </a:r>
          </a:p>
        </p:txBody>
      </p:sp>
      <p:graphicFrame>
        <p:nvGraphicFramePr>
          <p:cNvPr id="5" name="Content Placeholder 4">
            <a:extLst>
              <a:ext uri="{FF2B5EF4-FFF2-40B4-BE49-F238E27FC236}">
                <a16:creationId xmlns:a16="http://schemas.microsoft.com/office/drawing/2014/main" xmlns="" id="{BD6A9275-24F0-4A17-A19F-6F3E69847C6D}"/>
              </a:ext>
            </a:extLst>
          </p:cNvPr>
          <p:cNvGraphicFramePr>
            <a:graphicFrameLocks noGrp="1"/>
          </p:cNvGraphicFramePr>
          <p:nvPr>
            <p:ph sz="half" idx="1"/>
            <p:extLst>
              <p:ext uri="{D42A27DB-BD31-4B8C-83A1-F6EECF244321}">
                <p14:modId xmlns:p14="http://schemas.microsoft.com/office/powerpoint/2010/main" val="3474914373"/>
              </p:ext>
            </p:extLst>
          </p:nvPr>
        </p:nvGraphicFramePr>
        <p:xfrm>
          <a:off x="755650" y="2312876"/>
          <a:ext cx="7308849" cy="3242069"/>
        </p:xfrm>
        <a:graphic>
          <a:graphicData uri="http://schemas.openxmlformats.org/drawingml/2006/table">
            <a:tbl>
              <a:tblPr firstRow="1" firstCol="1" bandRow="1">
                <a:tableStyleId>{5C22544A-7EE6-4342-B048-85BDC9FD1C3A}</a:tableStyleId>
              </a:tblPr>
              <a:tblGrid>
                <a:gridCol w="2558097">
                  <a:extLst>
                    <a:ext uri="{9D8B030D-6E8A-4147-A177-3AD203B41FA5}">
                      <a16:colId xmlns:a16="http://schemas.microsoft.com/office/drawing/2014/main" xmlns="" val="652373749"/>
                    </a:ext>
                  </a:extLst>
                </a:gridCol>
                <a:gridCol w="1187688">
                  <a:extLst>
                    <a:ext uri="{9D8B030D-6E8A-4147-A177-3AD203B41FA5}">
                      <a16:colId xmlns:a16="http://schemas.microsoft.com/office/drawing/2014/main" xmlns="" val="1758461612"/>
                    </a:ext>
                  </a:extLst>
                </a:gridCol>
                <a:gridCol w="1187688">
                  <a:extLst>
                    <a:ext uri="{9D8B030D-6E8A-4147-A177-3AD203B41FA5}">
                      <a16:colId xmlns:a16="http://schemas.microsoft.com/office/drawing/2014/main" xmlns="" val="4070895445"/>
                    </a:ext>
                  </a:extLst>
                </a:gridCol>
                <a:gridCol w="1187688">
                  <a:extLst>
                    <a:ext uri="{9D8B030D-6E8A-4147-A177-3AD203B41FA5}">
                      <a16:colId xmlns:a16="http://schemas.microsoft.com/office/drawing/2014/main" xmlns="" val="3055308752"/>
                    </a:ext>
                  </a:extLst>
                </a:gridCol>
                <a:gridCol w="1187688">
                  <a:extLst>
                    <a:ext uri="{9D8B030D-6E8A-4147-A177-3AD203B41FA5}">
                      <a16:colId xmlns:a16="http://schemas.microsoft.com/office/drawing/2014/main" xmlns="" val="3911994601"/>
                    </a:ext>
                  </a:extLst>
                </a:gridCol>
              </a:tblGrid>
              <a:tr h="255029">
                <a:tc>
                  <a:txBody>
                    <a:bodyPr/>
                    <a:lstStyle/>
                    <a:p>
                      <a:pPr marL="0" marR="0">
                        <a:spcBef>
                          <a:spcPts val="0"/>
                        </a:spcBef>
                        <a:spcAft>
                          <a:spcPts val="0"/>
                        </a:spcAft>
                      </a:pPr>
                      <a:r>
                        <a:rPr lang="en-US" sz="1400" dirty="0">
                          <a:effectLst/>
                        </a:rPr>
                        <a:t> </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400" dirty="0">
                          <a:effectLst/>
                        </a:rPr>
                        <a:t>Alcohol (%)</a:t>
                      </a:r>
                      <a:endParaRPr lang="en-US" sz="1400" dirty="0">
                        <a:effectLst/>
                        <a:latin typeface="Times New Roman" panose="02020603050405020304" pitchFamily="18" charset="0"/>
                        <a:ea typeface="Batang" panose="02030600000101010101" pitchFamily="18" charset="-127"/>
                      </a:endParaRPr>
                    </a:p>
                  </a:txBody>
                  <a:tcPr marL="79757" marR="79757" marT="0" marB="0" anchor="ct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400" dirty="0">
                          <a:effectLst/>
                        </a:rPr>
                        <a:t>HBV (%)</a:t>
                      </a:r>
                      <a:endParaRPr lang="en-US" sz="1400" dirty="0">
                        <a:effectLst/>
                        <a:latin typeface="Times New Roman" panose="02020603050405020304" pitchFamily="18" charset="0"/>
                        <a:ea typeface="Batang" panose="02030600000101010101" pitchFamily="18" charset="-127"/>
                      </a:endParaRPr>
                    </a:p>
                  </a:txBody>
                  <a:tcPr marL="79757" marR="79757" marT="0" marB="0" anchor="ct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400" dirty="0">
                          <a:effectLst/>
                        </a:rPr>
                        <a:t>HCV (%)</a:t>
                      </a:r>
                      <a:endParaRPr lang="en-US" sz="1400" dirty="0">
                        <a:effectLst/>
                        <a:latin typeface="Times New Roman" panose="02020603050405020304" pitchFamily="18" charset="0"/>
                        <a:ea typeface="Batang" panose="02030600000101010101" pitchFamily="18" charset="-127"/>
                      </a:endParaRPr>
                    </a:p>
                  </a:txBody>
                  <a:tcPr marL="79757" marR="79757" marT="0" marB="0" anchor="ct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400" dirty="0">
                          <a:effectLst/>
                        </a:rPr>
                        <a:t>Others (%)</a:t>
                      </a:r>
                      <a:endParaRPr lang="en-US" sz="1400" dirty="0">
                        <a:effectLst/>
                        <a:latin typeface="Times New Roman" panose="02020603050405020304" pitchFamily="18" charset="0"/>
                        <a:ea typeface="Batang" panose="02030600000101010101" pitchFamily="18" charset="-127"/>
                      </a:endParaRPr>
                    </a:p>
                  </a:txBody>
                  <a:tcPr marL="79757" marR="79757"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xmlns="" val="3461170253"/>
                  </a:ext>
                </a:extLst>
              </a:tr>
              <a:tr h="151517">
                <a:tc>
                  <a:txBody>
                    <a:bodyPr/>
                    <a:lstStyle/>
                    <a:p>
                      <a:pPr marL="0" marR="0">
                        <a:spcBef>
                          <a:spcPts val="0"/>
                        </a:spcBef>
                        <a:spcAft>
                          <a:spcPts val="0"/>
                        </a:spcAft>
                      </a:pPr>
                      <a:r>
                        <a:rPr lang="en-US" sz="1400" dirty="0">
                          <a:solidFill>
                            <a:schemeClr val="tx1"/>
                          </a:solidFill>
                          <a:effectLst/>
                        </a:rPr>
                        <a:t>Europe</a:t>
                      </a:r>
                      <a:endParaRPr lang="en-US" sz="1400" dirty="0">
                        <a:solidFill>
                          <a:schemeClr val="tx1"/>
                        </a:solidFill>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a:effectLst/>
                        </a:rPr>
                        <a:t> </a:t>
                      </a:r>
                      <a:endParaRPr lang="en-US" sz="140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a:effectLst/>
                        </a:rPr>
                        <a:t> </a:t>
                      </a:r>
                      <a:endParaRPr lang="en-US" sz="140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97033962"/>
                  </a:ext>
                </a:extLst>
              </a:tr>
              <a:tr h="151517">
                <a:tc>
                  <a:txBody>
                    <a:bodyPr/>
                    <a:lstStyle/>
                    <a:p>
                      <a:pPr marL="111760" marR="0">
                        <a:spcBef>
                          <a:spcPts val="0"/>
                        </a:spcBef>
                        <a:spcAft>
                          <a:spcPts val="0"/>
                        </a:spcAft>
                      </a:pPr>
                      <a:r>
                        <a:rPr lang="en-US" sz="1400" b="0" dirty="0">
                          <a:solidFill>
                            <a:schemeClr val="tx1"/>
                          </a:solidFill>
                          <a:effectLst/>
                        </a:rPr>
                        <a:t>Western</a:t>
                      </a:r>
                      <a:endParaRPr lang="en-US" sz="1400" b="0" dirty="0">
                        <a:solidFill>
                          <a:schemeClr val="tx1"/>
                        </a:solidFill>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32</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13</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44</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10</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163878522"/>
                  </a:ext>
                </a:extLst>
              </a:tr>
              <a:tr h="151517">
                <a:tc>
                  <a:txBody>
                    <a:bodyPr/>
                    <a:lstStyle/>
                    <a:p>
                      <a:pPr marL="111760" marR="0">
                        <a:spcBef>
                          <a:spcPts val="0"/>
                        </a:spcBef>
                        <a:spcAft>
                          <a:spcPts val="0"/>
                        </a:spcAft>
                      </a:pPr>
                      <a:r>
                        <a:rPr lang="en-US" sz="1400" b="0" dirty="0">
                          <a:solidFill>
                            <a:schemeClr val="tx1"/>
                          </a:solidFill>
                          <a:effectLst/>
                        </a:rPr>
                        <a:t>Central</a:t>
                      </a:r>
                      <a:endParaRPr lang="en-US" sz="1400" b="0" dirty="0">
                        <a:solidFill>
                          <a:schemeClr val="tx1"/>
                        </a:solidFill>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46</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15</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29</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10</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927382001"/>
                  </a:ext>
                </a:extLst>
              </a:tr>
              <a:tr h="151517">
                <a:tc>
                  <a:txBody>
                    <a:bodyPr/>
                    <a:lstStyle/>
                    <a:p>
                      <a:pPr marL="111760" marR="0">
                        <a:spcBef>
                          <a:spcPts val="0"/>
                        </a:spcBef>
                        <a:spcAft>
                          <a:spcPts val="0"/>
                        </a:spcAft>
                      </a:pPr>
                      <a:r>
                        <a:rPr lang="en-US" sz="1400" b="0" dirty="0">
                          <a:solidFill>
                            <a:schemeClr val="tx1"/>
                          </a:solidFill>
                          <a:effectLst/>
                        </a:rPr>
                        <a:t>Eastern</a:t>
                      </a:r>
                      <a:endParaRPr lang="en-US" sz="1400" b="0" dirty="0">
                        <a:solidFill>
                          <a:schemeClr val="tx1"/>
                        </a:solidFill>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53</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15</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24</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8</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1198982833"/>
                  </a:ext>
                </a:extLst>
              </a:tr>
              <a:tr h="151517">
                <a:tc>
                  <a:txBody>
                    <a:bodyPr/>
                    <a:lstStyle/>
                    <a:p>
                      <a:pPr marL="0" marR="0">
                        <a:spcBef>
                          <a:spcPts val="0"/>
                        </a:spcBef>
                        <a:spcAft>
                          <a:spcPts val="0"/>
                        </a:spcAft>
                      </a:pPr>
                      <a:r>
                        <a:rPr lang="en-US" sz="1400" dirty="0">
                          <a:solidFill>
                            <a:schemeClr val="tx1"/>
                          </a:solidFill>
                          <a:effectLst/>
                        </a:rPr>
                        <a:t>North America</a:t>
                      </a:r>
                      <a:endParaRPr lang="en-US" sz="1400" dirty="0">
                        <a:solidFill>
                          <a:schemeClr val="tx1"/>
                        </a:solidFill>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37</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9</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31</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23</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2775231416"/>
                  </a:ext>
                </a:extLst>
              </a:tr>
              <a:tr h="151517">
                <a:tc>
                  <a:txBody>
                    <a:bodyPr/>
                    <a:lstStyle/>
                    <a:p>
                      <a:pPr marL="0" marR="0">
                        <a:spcBef>
                          <a:spcPts val="0"/>
                        </a:spcBef>
                        <a:spcAft>
                          <a:spcPts val="0"/>
                        </a:spcAft>
                      </a:pPr>
                      <a:r>
                        <a:rPr lang="en-US" sz="1400" dirty="0">
                          <a:solidFill>
                            <a:schemeClr val="tx1"/>
                          </a:solidFill>
                          <a:effectLst/>
                        </a:rPr>
                        <a:t>Andean Latin America</a:t>
                      </a:r>
                      <a:endParaRPr lang="en-US" sz="1400" dirty="0">
                        <a:solidFill>
                          <a:schemeClr val="tx1"/>
                        </a:solidFill>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23</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45</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12</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a:effectLst/>
                        </a:rPr>
                        <a:t>20</a:t>
                      </a:r>
                      <a:endParaRPr lang="en-US" sz="140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986618669"/>
                  </a:ext>
                </a:extLst>
              </a:tr>
              <a:tr h="151517">
                <a:tc>
                  <a:txBody>
                    <a:bodyPr/>
                    <a:lstStyle/>
                    <a:p>
                      <a:pPr marL="0" marR="0">
                        <a:spcBef>
                          <a:spcPts val="0"/>
                        </a:spcBef>
                        <a:spcAft>
                          <a:spcPts val="0"/>
                        </a:spcAft>
                      </a:pPr>
                      <a:r>
                        <a:rPr lang="en-US" sz="1400" dirty="0">
                          <a:solidFill>
                            <a:schemeClr val="tx1"/>
                          </a:solidFill>
                          <a:effectLst/>
                        </a:rPr>
                        <a:t>Asia</a:t>
                      </a:r>
                      <a:endParaRPr lang="en-US" sz="1400" dirty="0">
                        <a:solidFill>
                          <a:schemeClr val="tx1"/>
                        </a:solidFill>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a:effectLst/>
                        </a:rPr>
                        <a:t> </a:t>
                      </a:r>
                      <a:endParaRPr lang="en-US" sz="140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2066394336"/>
                  </a:ext>
                </a:extLst>
              </a:tr>
              <a:tr h="151517">
                <a:tc>
                  <a:txBody>
                    <a:bodyPr/>
                    <a:lstStyle/>
                    <a:p>
                      <a:pPr marL="111760" marR="0">
                        <a:spcBef>
                          <a:spcPts val="0"/>
                        </a:spcBef>
                        <a:spcAft>
                          <a:spcPts val="0"/>
                        </a:spcAft>
                      </a:pPr>
                      <a:r>
                        <a:rPr lang="en-US" sz="1400" b="0" dirty="0">
                          <a:solidFill>
                            <a:schemeClr val="tx1"/>
                          </a:solidFill>
                          <a:effectLst/>
                        </a:rPr>
                        <a:t>East Asia</a:t>
                      </a:r>
                      <a:endParaRPr lang="en-US" sz="1400" b="0" dirty="0">
                        <a:solidFill>
                          <a:schemeClr val="tx1"/>
                        </a:solidFill>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32</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41</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9</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18</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512714706"/>
                  </a:ext>
                </a:extLst>
              </a:tr>
              <a:tr h="151517">
                <a:tc>
                  <a:txBody>
                    <a:bodyPr/>
                    <a:lstStyle/>
                    <a:p>
                      <a:pPr marL="111760" marR="0">
                        <a:spcBef>
                          <a:spcPts val="0"/>
                        </a:spcBef>
                        <a:spcAft>
                          <a:spcPts val="0"/>
                        </a:spcAft>
                      </a:pPr>
                      <a:r>
                        <a:rPr lang="en-US" sz="1400" b="0" dirty="0">
                          <a:solidFill>
                            <a:schemeClr val="tx1"/>
                          </a:solidFill>
                          <a:effectLst/>
                        </a:rPr>
                        <a:t>Asia-Pacific</a:t>
                      </a:r>
                      <a:endParaRPr lang="en-US" sz="1400" b="0" dirty="0">
                        <a:solidFill>
                          <a:schemeClr val="tx1"/>
                        </a:solidFill>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18</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22</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55</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6</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2278438610"/>
                  </a:ext>
                </a:extLst>
              </a:tr>
              <a:tr h="151517">
                <a:tc>
                  <a:txBody>
                    <a:bodyPr/>
                    <a:lstStyle/>
                    <a:p>
                      <a:pPr marL="111760" marR="0">
                        <a:spcBef>
                          <a:spcPts val="0"/>
                        </a:spcBef>
                        <a:spcAft>
                          <a:spcPts val="0"/>
                        </a:spcAft>
                      </a:pPr>
                      <a:r>
                        <a:rPr lang="en-US" sz="1400" b="0" dirty="0">
                          <a:solidFill>
                            <a:schemeClr val="tx1"/>
                          </a:solidFill>
                          <a:effectLst/>
                        </a:rPr>
                        <a:t>South-East Asia</a:t>
                      </a:r>
                      <a:endParaRPr lang="en-US" sz="1400" b="0" dirty="0">
                        <a:solidFill>
                          <a:schemeClr val="tx1"/>
                        </a:solidFill>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31</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26</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22</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21</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1023854917"/>
                  </a:ext>
                </a:extLst>
              </a:tr>
              <a:tr h="151517">
                <a:tc>
                  <a:txBody>
                    <a:bodyPr/>
                    <a:lstStyle/>
                    <a:p>
                      <a:pPr marL="0" marR="0">
                        <a:spcBef>
                          <a:spcPts val="0"/>
                        </a:spcBef>
                        <a:spcAft>
                          <a:spcPts val="0"/>
                        </a:spcAft>
                      </a:pPr>
                      <a:r>
                        <a:rPr lang="en-US" sz="1400" dirty="0">
                          <a:solidFill>
                            <a:schemeClr val="tx1"/>
                          </a:solidFill>
                          <a:effectLst/>
                        </a:rPr>
                        <a:t>Africa</a:t>
                      </a:r>
                      <a:endParaRPr lang="en-US" sz="1400" dirty="0">
                        <a:solidFill>
                          <a:schemeClr val="tx1"/>
                        </a:solidFill>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4265456536"/>
                  </a:ext>
                </a:extLst>
              </a:tr>
              <a:tr h="151517">
                <a:tc>
                  <a:txBody>
                    <a:bodyPr/>
                    <a:lstStyle/>
                    <a:p>
                      <a:pPr marL="201930" marR="0">
                        <a:spcBef>
                          <a:spcPts val="0"/>
                        </a:spcBef>
                        <a:spcAft>
                          <a:spcPts val="0"/>
                        </a:spcAft>
                      </a:pPr>
                      <a:r>
                        <a:rPr lang="en-US" sz="1400" b="0" dirty="0">
                          <a:solidFill>
                            <a:schemeClr val="tx1"/>
                          </a:solidFill>
                          <a:effectLst/>
                        </a:rPr>
                        <a:t>North Africa, Middle East</a:t>
                      </a:r>
                      <a:endParaRPr lang="en-US" sz="1400" b="0" dirty="0">
                        <a:solidFill>
                          <a:schemeClr val="tx1"/>
                        </a:solidFill>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13</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27</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44</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16</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3969097752"/>
                  </a:ext>
                </a:extLst>
              </a:tr>
              <a:tr h="151517">
                <a:tc>
                  <a:txBody>
                    <a:bodyPr/>
                    <a:lstStyle/>
                    <a:p>
                      <a:pPr marL="201930" marR="0">
                        <a:spcBef>
                          <a:spcPts val="0"/>
                        </a:spcBef>
                        <a:spcAft>
                          <a:spcPts val="0"/>
                        </a:spcAft>
                      </a:pPr>
                      <a:r>
                        <a:rPr lang="en-US" sz="1400" b="0" dirty="0">
                          <a:solidFill>
                            <a:schemeClr val="tx1"/>
                          </a:solidFill>
                          <a:effectLst/>
                        </a:rPr>
                        <a:t>Southern (sub-Saharan)</a:t>
                      </a:r>
                      <a:endParaRPr lang="en-US" sz="1400" b="0" dirty="0">
                        <a:solidFill>
                          <a:schemeClr val="tx1"/>
                        </a:solidFill>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40</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29</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20</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11</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4132368862"/>
                  </a:ext>
                </a:extLst>
              </a:tr>
              <a:tr h="151517">
                <a:tc>
                  <a:txBody>
                    <a:bodyPr/>
                    <a:lstStyle/>
                    <a:p>
                      <a:pPr marL="201930" marR="0">
                        <a:spcBef>
                          <a:spcPts val="0"/>
                        </a:spcBef>
                        <a:spcAft>
                          <a:spcPts val="0"/>
                        </a:spcAft>
                      </a:pPr>
                      <a:r>
                        <a:rPr lang="en-US" sz="1400" b="0" dirty="0">
                          <a:solidFill>
                            <a:schemeClr val="tx1"/>
                          </a:solidFill>
                          <a:effectLst/>
                        </a:rPr>
                        <a:t>Western (sub-Saharan)</a:t>
                      </a:r>
                      <a:endParaRPr lang="en-US" sz="1400" b="0" dirty="0">
                        <a:solidFill>
                          <a:schemeClr val="tx1"/>
                        </a:solidFill>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29</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45</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11</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15</a:t>
                      </a:r>
                      <a:endParaRPr lang="en-US" sz="1400" dirty="0">
                        <a:effectLst/>
                        <a:latin typeface="Times New Roman" panose="02020603050405020304" pitchFamily="18" charset="0"/>
                        <a:ea typeface="Batang" panose="02030600000101010101" pitchFamily="18" charset="-127"/>
                      </a:endParaRPr>
                    </a:p>
                  </a:txBody>
                  <a:tcPr marL="79757" marR="79757"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339799405"/>
                  </a:ext>
                </a:extLst>
              </a:tr>
            </a:tbl>
          </a:graphicData>
        </a:graphic>
      </p:graphicFrame>
      <p:sp>
        <p:nvSpPr>
          <p:cNvPr id="6" name="Content Placeholder 4">
            <a:extLst>
              <a:ext uri="{FF2B5EF4-FFF2-40B4-BE49-F238E27FC236}">
                <a16:creationId xmlns:a16="http://schemas.microsoft.com/office/drawing/2014/main" xmlns="" id="{857FCD6A-E350-437A-9F23-5CF44EED3D6E}"/>
              </a:ext>
            </a:extLst>
          </p:cNvPr>
          <p:cNvSpPr txBox="1">
            <a:spLocks/>
          </p:cNvSpPr>
          <p:nvPr/>
        </p:nvSpPr>
        <p:spPr>
          <a:xfrm>
            <a:off x="319314" y="1340768"/>
            <a:ext cx="8506800" cy="732508"/>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dirty="0"/>
              <a:t>~90% of HCCs are of known underlying aetiology</a:t>
            </a:r>
            <a:r>
              <a:rPr lang="en-GB" baseline="30000" dirty="0"/>
              <a:t>1</a:t>
            </a:r>
          </a:p>
          <a:p>
            <a:pPr lvl="1"/>
            <a:r>
              <a:rPr lang="en-GB" dirty="0"/>
              <a:t>Most frequently HCV, HBV, alcohol and aflatoxin exposure </a:t>
            </a:r>
          </a:p>
        </p:txBody>
      </p:sp>
      <p:pic>
        <p:nvPicPr>
          <p:cNvPr id="7" name="Picture 6">
            <a:hlinkClick r:id="rId3" action="ppaction://hlinksldjump"/>
            <a:extLst>
              <a:ext uri="{FF2B5EF4-FFF2-40B4-BE49-F238E27FC236}">
                <a16:creationId xmlns:a16="http://schemas.microsoft.com/office/drawing/2014/main" xmlns="" id="{44E37E55-9368-4A59-9FE3-2472508376A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1170036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Guidelines</a:t>
            </a:r>
          </a:p>
        </p:txBody>
      </p:sp>
      <p:sp>
        <p:nvSpPr>
          <p:cNvPr id="5" name="Text Placeholder 4">
            <a:extLst>
              <a:ext uri="{FF2B5EF4-FFF2-40B4-BE49-F238E27FC236}">
                <a16:creationId xmlns:a16="http://schemas.microsoft.com/office/drawing/2014/main" xmlns="" id="{2279FE99-A9A5-4647-9BE1-77995AFADEEC}"/>
              </a:ext>
            </a:extLst>
          </p:cNvPr>
          <p:cNvSpPr>
            <a:spLocks noGrp="1"/>
          </p:cNvSpPr>
          <p:nvPr>
            <p:ph type="body" idx="1"/>
          </p:nvPr>
        </p:nvSpPr>
        <p:spPr/>
        <p:txBody>
          <a:bodyPr/>
          <a:lstStyle/>
          <a:p>
            <a:r>
              <a:rPr lang="en-GB" dirty="0"/>
              <a:t>Key recommendations</a:t>
            </a:r>
          </a:p>
        </p:txBody>
      </p:sp>
    </p:spTree>
    <p:extLst>
      <p:ext uri="{BB962C8B-B14F-4D97-AF65-F5344CB8AC3E}">
        <p14:creationId xmlns:p14="http://schemas.microsoft.com/office/powerpoint/2010/main" val="2117578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49F55361-AE53-4122-8313-8087953762B7}"/>
              </a:ext>
            </a:extLst>
          </p:cNvPr>
          <p:cNvSpPr>
            <a:spLocks noGrp="1"/>
          </p:cNvSpPr>
          <p:nvPr>
            <p:ph sz="half" idx="1"/>
          </p:nvPr>
        </p:nvSpPr>
        <p:spPr/>
        <p:txBody>
          <a:bodyPr>
            <a:normAutofit/>
          </a:bodyPr>
          <a:lstStyle/>
          <a:p>
            <a:pPr marL="457200" indent="-457200">
              <a:buFont typeface="+mj-lt"/>
              <a:buAutoNum type="arabicPeriod"/>
            </a:pPr>
            <a:r>
              <a:rPr lang="en-GB" dirty="0"/>
              <a:t>Epidemiology and risk factors</a:t>
            </a:r>
          </a:p>
          <a:p>
            <a:pPr marL="457200" indent="-457200">
              <a:buFont typeface="+mj-lt"/>
              <a:buAutoNum type="arabicPeriod"/>
            </a:pPr>
            <a:r>
              <a:rPr lang="en-GB" dirty="0"/>
              <a:t>Prevention</a:t>
            </a:r>
          </a:p>
          <a:p>
            <a:pPr marL="457200" indent="-457200">
              <a:buFont typeface="+mj-lt"/>
              <a:buAutoNum type="arabicPeriod"/>
            </a:pPr>
            <a:r>
              <a:rPr lang="en-GB" dirty="0"/>
              <a:t>Surveillance</a:t>
            </a:r>
          </a:p>
          <a:p>
            <a:pPr marL="457200" indent="-457200">
              <a:buFont typeface="+mj-lt"/>
              <a:buAutoNum type="arabicPeriod"/>
            </a:pPr>
            <a:r>
              <a:rPr lang="en-GB" dirty="0"/>
              <a:t>Diagnosis</a:t>
            </a:r>
          </a:p>
          <a:p>
            <a:pPr marL="457200" indent="-457200">
              <a:buFont typeface="+mj-lt"/>
              <a:buAutoNum type="arabicPeriod"/>
            </a:pPr>
            <a:r>
              <a:rPr lang="en-GB" dirty="0"/>
              <a:t>Recall policy</a:t>
            </a:r>
          </a:p>
          <a:p>
            <a:pPr marL="457200" indent="-457200">
              <a:buFont typeface="+mj-lt"/>
              <a:buAutoNum type="arabicPeriod"/>
            </a:pPr>
            <a:r>
              <a:rPr lang="en-GB" dirty="0"/>
              <a:t>Staging</a:t>
            </a:r>
          </a:p>
          <a:p>
            <a:pPr marL="457200" indent="-457200">
              <a:buFont typeface="+mj-lt"/>
              <a:buAutoNum type="arabicPeriod"/>
            </a:pPr>
            <a:r>
              <a:rPr lang="en-GB" dirty="0"/>
              <a:t>Treatment: liver resection</a:t>
            </a:r>
          </a:p>
          <a:p>
            <a:pPr marL="457200" indent="-457200">
              <a:buFont typeface="+mj-lt"/>
              <a:buAutoNum type="arabicPeriod"/>
            </a:pPr>
            <a:r>
              <a:rPr lang="en-GB" dirty="0"/>
              <a:t>Treatment: liver transplantation</a:t>
            </a:r>
          </a:p>
          <a:p>
            <a:pPr marL="457200" indent="-457200">
              <a:buFont typeface="+mj-lt"/>
              <a:buAutoNum type="arabicPeriod"/>
            </a:pPr>
            <a:r>
              <a:rPr lang="en-GB" dirty="0"/>
              <a:t>Treatment: systemic therapy</a:t>
            </a:r>
          </a:p>
          <a:p>
            <a:pPr marL="457200" indent="-457200">
              <a:buFont typeface="+mj-lt"/>
              <a:buAutoNum type="arabicPeriod"/>
            </a:pPr>
            <a:r>
              <a:rPr lang="en-GB" dirty="0"/>
              <a:t>Assessment of treatment response</a:t>
            </a:r>
          </a:p>
          <a:p>
            <a:pPr marL="457200" indent="-457200">
              <a:buFont typeface="+mj-lt"/>
              <a:buAutoNum type="arabicPeriod"/>
            </a:pPr>
            <a:r>
              <a:rPr lang="en-GB" dirty="0"/>
              <a:t>Palliative and best supportive care</a:t>
            </a:r>
          </a:p>
        </p:txBody>
      </p:sp>
      <p:sp>
        <p:nvSpPr>
          <p:cNvPr id="2" name="TextBox 1"/>
          <p:cNvSpPr txBox="1"/>
          <p:nvPr/>
        </p:nvSpPr>
        <p:spPr>
          <a:xfrm>
            <a:off x="6079512" y="1433532"/>
            <a:ext cx="1989619" cy="523220"/>
          </a:xfrm>
          <a:prstGeom prst="rect">
            <a:avLst/>
          </a:prstGeom>
          <a:noFill/>
          <a:ln>
            <a:solidFill>
              <a:schemeClr val="accent1"/>
            </a:solidFill>
          </a:ln>
        </p:spPr>
        <p:txBody>
          <a:bodyPr wrap="square" rtlCol="0">
            <a:spAutoFit/>
          </a:bodyPr>
          <a:lstStyle/>
          <a:p>
            <a:pPr algn="ctr"/>
            <a:r>
              <a:rPr lang="en-GB" sz="1400" dirty="0"/>
              <a:t>Click on a topic to skip to that section</a:t>
            </a:r>
          </a:p>
        </p:txBody>
      </p:sp>
      <p:sp>
        <p:nvSpPr>
          <p:cNvPr id="3" name="Rectangle 2">
            <a:hlinkClick r:id="rId3" action="ppaction://hlinksldjump"/>
          </p:cNvPr>
          <p:cNvSpPr/>
          <p:nvPr/>
        </p:nvSpPr>
        <p:spPr>
          <a:xfrm>
            <a:off x="774550" y="1340768"/>
            <a:ext cx="3437410"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4" action="ppaction://hlinksldjump"/>
          </p:cNvPr>
          <p:cNvSpPr/>
          <p:nvPr/>
        </p:nvSpPr>
        <p:spPr>
          <a:xfrm>
            <a:off x="774550" y="1748885"/>
            <a:ext cx="1421186"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5" action="ppaction://hlinksldjump"/>
          </p:cNvPr>
          <p:cNvSpPr/>
          <p:nvPr/>
        </p:nvSpPr>
        <p:spPr>
          <a:xfrm>
            <a:off x="774547" y="3238649"/>
            <a:ext cx="1061150"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6" action="ppaction://hlinksldjump"/>
          </p:cNvPr>
          <p:cNvSpPr/>
          <p:nvPr/>
        </p:nvSpPr>
        <p:spPr>
          <a:xfrm>
            <a:off x="774545" y="2135416"/>
            <a:ext cx="1601211"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7" action="ppaction://hlinksldjump"/>
          </p:cNvPr>
          <p:cNvSpPr/>
          <p:nvPr/>
        </p:nvSpPr>
        <p:spPr>
          <a:xfrm>
            <a:off x="774546" y="2505536"/>
            <a:ext cx="1421190"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8" action="ppaction://hlinksldjump"/>
          </p:cNvPr>
          <p:cNvSpPr/>
          <p:nvPr/>
        </p:nvSpPr>
        <p:spPr>
          <a:xfrm>
            <a:off x="774549" y="2868553"/>
            <a:ext cx="1601207"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9" action="ppaction://hlinksldjump"/>
          </p:cNvPr>
          <p:cNvSpPr/>
          <p:nvPr/>
        </p:nvSpPr>
        <p:spPr>
          <a:xfrm>
            <a:off x="774550" y="3593652"/>
            <a:ext cx="3005362"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10" action="ppaction://hlinksldjump"/>
          </p:cNvPr>
          <p:cNvSpPr/>
          <p:nvPr/>
        </p:nvSpPr>
        <p:spPr>
          <a:xfrm>
            <a:off x="774546" y="3956669"/>
            <a:ext cx="3653437"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11" action="ppaction://hlinksldjump"/>
          </p:cNvPr>
          <p:cNvSpPr/>
          <p:nvPr/>
        </p:nvSpPr>
        <p:spPr>
          <a:xfrm>
            <a:off x="774548" y="4309449"/>
            <a:ext cx="3365404"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12" action="ppaction://hlinksldjump"/>
          </p:cNvPr>
          <p:cNvSpPr/>
          <p:nvPr/>
        </p:nvSpPr>
        <p:spPr>
          <a:xfrm>
            <a:off x="774549" y="4664452"/>
            <a:ext cx="4077149"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Click r:id="rId13" action="ppaction://hlinksldjump"/>
          </p:cNvPr>
          <p:cNvSpPr/>
          <p:nvPr/>
        </p:nvSpPr>
        <p:spPr>
          <a:xfrm>
            <a:off x="774549" y="5019455"/>
            <a:ext cx="4013475"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xmlns="" id="{8D6F6FDD-4683-4E66-B62B-8382815D6545}"/>
              </a:ext>
            </a:extLst>
          </p:cNvPr>
          <p:cNvSpPr>
            <a:spLocks noGrp="1"/>
          </p:cNvSpPr>
          <p:nvPr>
            <p:ph type="title"/>
          </p:nvPr>
        </p:nvSpPr>
        <p:spPr/>
        <p:txBody>
          <a:bodyPr/>
          <a:lstStyle/>
          <a:p>
            <a:r>
              <a:rPr lang="en-US" dirty="0"/>
              <a:t>Topics</a:t>
            </a:r>
            <a:endParaRPr lang="en-GB" dirty="0"/>
          </a:p>
        </p:txBody>
      </p:sp>
      <p:sp>
        <p:nvSpPr>
          <p:cNvPr id="7" name="Text Placeholder 6">
            <a:extLst>
              <a:ext uri="{FF2B5EF4-FFF2-40B4-BE49-F238E27FC236}">
                <a16:creationId xmlns:a16="http://schemas.microsoft.com/office/drawing/2014/main" xmlns="" id="{71F71838-807F-411A-8D27-0FCB43DDF4A9}"/>
              </a:ext>
            </a:extLst>
          </p:cNvPr>
          <p:cNvSpPr>
            <a:spLocks noGrp="1"/>
          </p:cNvSpPr>
          <p:nvPr>
            <p:ph type="body" sz="quarter" idx="10"/>
          </p:nvPr>
        </p:nvSpPr>
        <p:spPr/>
        <p:txBody>
          <a:bodyPr/>
          <a:lstStyle/>
          <a:p>
            <a:r>
              <a:rPr lang="en-GB"/>
              <a:t>EASL CPG HCC. J Hepatol 2018; doi: 10.1016/j.jhep.2018.03.019</a:t>
            </a:r>
          </a:p>
        </p:txBody>
      </p:sp>
      <p:pic>
        <p:nvPicPr>
          <p:cNvPr id="22" name="Picture 21">
            <a:hlinkClick r:id="rId14" action="ppaction://hlinksldjump"/>
            <a:extLst>
              <a:ext uri="{FF2B5EF4-FFF2-40B4-BE49-F238E27FC236}">
                <a16:creationId xmlns:a16="http://schemas.microsoft.com/office/drawing/2014/main" xmlns="" id="{44E37E55-9368-4A59-9FE3-2472508376AF}"/>
              </a:ext>
            </a:extLst>
          </p:cNvPr>
          <p:cNvPicPr>
            <a:picLocks noChangeAspect="1"/>
          </p:cNvPicPr>
          <p:nvPr/>
        </p:nvPicPr>
        <p:blipFill rotWithShape="1">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97559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a:t>Epidemiology and risk factors</a:t>
            </a:r>
            <a:endParaRPr lang="en-GB"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1. Forner A, et al. Lancet 2018;391:1301–1314;</a:t>
            </a:r>
            <a:endParaRPr lang="en-GB" dirty="0"/>
          </a:p>
          <a:p>
            <a:r>
              <a:rPr lang="en-GB"/>
              <a:t>EASL CPG HCC. J Hepatol 2018; doi: 10.1016/j.jhep.2018.03.019</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Incidence of HCC has been rising</a:t>
            </a:r>
          </a:p>
          <a:p>
            <a:pPr lvl="1"/>
            <a:r>
              <a:rPr lang="en-GB" dirty="0"/>
              <a:t>Driven by increases in chronic viral infections and lifestyle-related</a:t>
            </a:r>
            <a:br>
              <a:rPr lang="en-GB" dirty="0"/>
            </a:br>
            <a:r>
              <a:rPr lang="en-GB" dirty="0"/>
              <a:t>risk factors</a:t>
            </a:r>
          </a:p>
          <a:p>
            <a:r>
              <a:rPr lang="en-GB" b="1" dirty="0"/>
              <a:t>Cirrhosis is an important risk factor for HCC</a:t>
            </a:r>
          </a:p>
          <a:p>
            <a:pPr lvl="1"/>
            <a:r>
              <a:rPr lang="en-GB" dirty="0"/>
              <a:t>Multiple causes, including viral hepatitis, chronic alcohol use, NAFLD</a:t>
            </a:r>
          </a:p>
          <a:p>
            <a:pPr lvl="1"/>
            <a:r>
              <a:rPr lang="en-GB" dirty="0"/>
              <a:t>Up to 90% of HCC arises on a background </a:t>
            </a:r>
            <a:r>
              <a:rPr lang="en-GB"/>
              <a:t>of cirrhosis in the</a:t>
            </a:r>
            <a:br>
              <a:rPr lang="en-GB"/>
            </a:br>
            <a:r>
              <a:rPr lang="en-GB"/>
              <a:t>Western world</a:t>
            </a:r>
            <a:r>
              <a:rPr lang="en-GB" baseline="30000"/>
              <a:t>1</a:t>
            </a:r>
            <a:endParaRPr lang="en-GB" baseline="30000" dirty="0"/>
          </a:p>
        </p:txBody>
      </p:sp>
      <p:pic>
        <p:nvPicPr>
          <p:cNvPr id="9" name="Picture 8">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1325871239"/>
              </p:ext>
            </p:extLst>
          </p:nvPr>
        </p:nvGraphicFramePr>
        <p:xfrm>
          <a:off x="760958" y="3867086"/>
          <a:ext cx="7308850" cy="1254102"/>
        </p:xfrm>
        <a:graphic>
          <a:graphicData uri="http://schemas.openxmlformats.org/drawingml/2006/table">
            <a:tbl>
              <a:tblPr firstRow="1" bandRow="1">
                <a:tableStyleId>{5C22544A-7EE6-4342-B048-85BDC9FD1C3A}</a:tableStyleId>
              </a:tblPr>
              <a:tblGrid>
                <a:gridCol w="5572094">
                  <a:extLst>
                    <a:ext uri="{9D8B030D-6E8A-4147-A177-3AD203B41FA5}">
                      <a16:colId xmlns:a16="http://schemas.microsoft.com/office/drawing/2014/main" xmlns="" val="20001"/>
                    </a:ext>
                  </a:extLst>
                </a:gridCol>
                <a:gridCol w="868378">
                  <a:extLst>
                    <a:ext uri="{9D8B030D-6E8A-4147-A177-3AD203B41FA5}">
                      <a16:colId xmlns:a16="http://schemas.microsoft.com/office/drawing/2014/main" xmlns="" val="20002"/>
                    </a:ext>
                  </a:extLst>
                </a:gridCol>
                <a:gridCol w="868378">
                  <a:extLst>
                    <a:ext uri="{9D8B030D-6E8A-4147-A177-3AD203B41FA5}">
                      <a16:colId xmlns:a16="http://schemas.microsoft.com/office/drawing/2014/main" xmlns="" val="20003"/>
                    </a:ext>
                  </a:extLst>
                </a:gridCol>
              </a:tblGrid>
              <a:tr h="253613">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431142">
                <a:tc>
                  <a:txBody>
                    <a:bodyPr/>
                    <a:lstStyle/>
                    <a:p>
                      <a:r>
                        <a:rPr lang="en-US" sz="1400" b="0" i="0" u="none" strike="noStrike" kern="1200" baseline="0" dirty="0">
                          <a:solidFill>
                            <a:schemeClr val="tx1"/>
                          </a:solidFill>
                          <a:latin typeface="+mn-lt"/>
                          <a:ea typeface="+mn-ea"/>
                          <a:cs typeface="+mn-cs"/>
                        </a:rPr>
                        <a:t>The </a:t>
                      </a:r>
                      <a:r>
                        <a:rPr lang="en-US" sz="1400" b="1" i="0" u="none" strike="noStrike" kern="1200" baseline="0" dirty="0">
                          <a:solidFill>
                            <a:schemeClr val="tx2"/>
                          </a:solidFill>
                          <a:latin typeface="+mn-lt"/>
                          <a:ea typeface="+mn-ea"/>
                          <a:cs typeface="+mn-cs"/>
                        </a:rPr>
                        <a:t>incidence of HCC is increasing </a:t>
                      </a:r>
                      <a:r>
                        <a:rPr lang="en-US" sz="1400" b="0" i="0" u="none" strike="noStrike" kern="1200" baseline="0" dirty="0">
                          <a:solidFill>
                            <a:schemeClr val="tx1"/>
                          </a:solidFill>
                          <a:latin typeface="+mn-lt"/>
                          <a:ea typeface="+mn-ea"/>
                          <a:cs typeface="+mn-cs"/>
                        </a:rPr>
                        <a:t>both in Europe and worldwide; it is amongst the leading causes of cancer death globally </a:t>
                      </a:r>
                      <a:endParaRPr lang="en-GB" sz="1400" b="0" i="0" u="none" strike="noStrike" kern="1200" baseline="0" dirty="0">
                        <a:solidFill>
                          <a:schemeClr val="tx1"/>
                        </a:solidFill>
                        <a:latin typeface="+mn-lt"/>
                        <a:ea typeface="+mn-ea"/>
                        <a:cs typeface="+mn-cs"/>
                      </a:endParaRP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400" dirty="0"/>
                        <a:t>High</a:t>
                      </a:r>
                    </a:p>
                  </a:txBody>
                  <a:tcPr marL="46545" marR="46545" anchor="ct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hMerge="1">
                  <a:txBody>
                    <a:bodyPr/>
                    <a:lstStyle/>
                    <a:p>
                      <a:pPr algn="ct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431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Chronic liver disease should be treated to avoid progression</a:t>
                      </a:r>
                      <a:endParaRPr lang="en-GB" sz="1400" b="0" i="0" u="none" strike="noStrike" kern="1200" baseline="0" dirty="0">
                        <a:solidFill>
                          <a:schemeClr val="tx1"/>
                        </a:solidFill>
                        <a:latin typeface="+mn-lt"/>
                        <a:ea typeface="+mn-ea"/>
                        <a:cs typeface="+mn-cs"/>
                      </a:endParaRPr>
                    </a:p>
                  </a:txBody>
                  <a:tcPr marL="46545" marR="46545"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Strong</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xmlns="" val="162637206"/>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376390" y="3867086"/>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419554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a:t>Prevention</a:t>
            </a:r>
            <a:endParaRPr lang="en-GB"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dirty="0"/>
              <a:t>*Level of evidence high, grade of recommendation strong</a:t>
            </a:r>
          </a:p>
          <a:p>
            <a:r>
              <a:rPr lang="en-GB"/>
              <a:t>EASL CPG HCC. J Hepatol 2018; doi: 10.1016/j.jhep.2018.03.019</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Primary prevention of HCC can be achieved with universal</a:t>
            </a:r>
            <a:br>
              <a:rPr lang="en-GB" dirty="0"/>
            </a:br>
            <a:r>
              <a:rPr lang="en-GB" dirty="0"/>
              <a:t>vaccination against HBV</a:t>
            </a:r>
          </a:p>
          <a:p>
            <a:r>
              <a:rPr lang="en-GB" dirty="0"/>
              <a:t>Progression to cirrhosis and HCC can be prevented by:</a:t>
            </a:r>
          </a:p>
          <a:p>
            <a:pPr lvl="1"/>
            <a:r>
              <a:rPr lang="en-GB" dirty="0"/>
              <a:t>Antiviral treatment in patients with chronic hepatitis B and C*</a:t>
            </a:r>
          </a:p>
          <a:p>
            <a:pPr lvl="1"/>
            <a:r>
              <a:rPr lang="en-GB" dirty="0"/>
              <a:t>Adoption of healthy lifestyle measures</a:t>
            </a:r>
          </a:p>
          <a:p>
            <a:endParaRPr lang="en-GB" dirty="0"/>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724624144"/>
              </p:ext>
            </p:extLst>
          </p:nvPr>
        </p:nvGraphicFramePr>
        <p:xfrm>
          <a:off x="764406" y="3251224"/>
          <a:ext cx="7308850" cy="2554040"/>
        </p:xfrm>
        <a:graphic>
          <a:graphicData uri="http://schemas.openxmlformats.org/drawingml/2006/table">
            <a:tbl>
              <a:tblPr firstRow="1" bandRow="1">
                <a:tableStyleId>{5C22544A-7EE6-4342-B048-85BDC9FD1C3A}</a:tableStyleId>
              </a:tblPr>
              <a:tblGrid>
                <a:gridCol w="5572094">
                  <a:extLst>
                    <a:ext uri="{9D8B030D-6E8A-4147-A177-3AD203B41FA5}">
                      <a16:colId xmlns:a16="http://schemas.microsoft.com/office/drawing/2014/main" xmlns="" val="20001"/>
                    </a:ext>
                  </a:extLst>
                </a:gridCol>
                <a:gridCol w="868378">
                  <a:extLst>
                    <a:ext uri="{9D8B030D-6E8A-4147-A177-3AD203B41FA5}">
                      <a16:colId xmlns:a16="http://schemas.microsoft.com/office/drawing/2014/main" xmlns="" val="20002"/>
                    </a:ext>
                  </a:extLst>
                </a:gridCol>
                <a:gridCol w="868378">
                  <a:extLst>
                    <a:ext uri="{9D8B030D-6E8A-4147-A177-3AD203B41FA5}">
                      <a16:colId xmlns:a16="http://schemas.microsoft.com/office/drawing/2014/main" xmlns="" val="20003"/>
                    </a:ext>
                  </a:extLst>
                </a:gridCol>
              </a:tblGrid>
              <a:tr h="253613">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431142">
                <a:tc>
                  <a:txBody>
                    <a:bodyPr/>
                    <a:lstStyle/>
                    <a:p>
                      <a:r>
                        <a:rPr lang="en-US" sz="1400" b="1" i="0" u="none" strike="noStrike" kern="1200" baseline="0" dirty="0">
                          <a:solidFill>
                            <a:schemeClr val="tx2"/>
                          </a:solidFill>
                          <a:latin typeface="+mn-lt"/>
                          <a:ea typeface="+mn-ea"/>
                          <a:cs typeface="+mn-cs"/>
                        </a:rPr>
                        <a:t>Vaccination</a:t>
                      </a:r>
                      <a:r>
                        <a:rPr lang="en-US" sz="1400" b="0" i="0" u="none" strike="noStrike" kern="1200" baseline="0" dirty="0">
                          <a:solidFill>
                            <a:schemeClr val="tx2"/>
                          </a:solidFill>
                          <a:latin typeface="+mn-lt"/>
                          <a:ea typeface="+mn-ea"/>
                          <a:cs typeface="+mn-cs"/>
                        </a:rPr>
                        <a:t> </a:t>
                      </a:r>
                      <a:r>
                        <a:rPr lang="en-US" sz="1400" b="1" i="0" u="none" strike="noStrike" kern="1200" baseline="0" dirty="0">
                          <a:solidFill>
                            <a:schemeClr val="tx2"/>
                          </a:solidFill>
                          <a:latin typeface="+mn-lt"/>
                          <a:ea typeface="+mn-ea"/>
                          <a:cs typeface="+mn-cs"/>
                        </a:rPr>
                        <a:t>against hepatitis B </a:t>
                      </a:r>
                      <a:r>
                        <a:rPr lang="en-US" sz="1400" b="0" i="0" u="none" strike="noStrike" kern="1200" baseline="0" dirty="0">
                          <a:solidFill>
                            <a:schemeClr val="tx1"/>
                          </a:solidFill>
                          <a:latin typeface="+mn-lt"/>
                          <a:ea typeface="+mn-ea"/>
                          <a:cs typeface="+mn-cs"/>
                        </a:rPr>
                        <a:t>reduces the risk of HCC and is</a:t>
                      </a:r>
                      <a:r>
                        <a:rPr lang="en-US" sz="1400" b="1" i="0" u="none" strike="noStrike" kern="1200" baseline="0" dirty="0">
                          <a:solidFill>
                            <a:srgbClr val="DC204E"/>
                          </a:solidFill>
                          <a:latin typeface="+mn-lt"/>
                          <a:ea typeface="+mn-ea"/>
                          <a:cs typeface="+mn-cs"/>
                        </a:rPr>
                        <a:t> </a:t>
                      </a:r>
                      <a:r>
                        <a:rPr lang="en-US" sz="1400" b="1" i="0" u="none" strike="noStrike" kern="1200" baseline="0" dirty="0">
                          <a:solidFill>
                            <a:schemeClr val="tx2"/>
                          </a:solidFill>
                          <a:latin typeface="+mn-lt"/>
                          <a:ea typeface="+mn-ea"/>
                          <a:cs typeface="+mn-cs"/>
                        </a:rPr>
                        <a:t>recommended for all newborns and high-risk groups</a:t>
                      </a:r>
                      <a:r>
                        <a:rPr lang="en-US" sz="1400" b="0" i="0" u="none" strike="noStrike" kern="1200" baseline="0" dirty="0">
                          <a:solidFill>
                            <a:schemeClr val="tx2"/>
                          </a:solidFill>
                          <a:latin typeface="+mn-lt"/>
                          <a:ea typeface="+mn-ea"/>
                          <a:cs typeface="+mn-cs"/>
                        </a:rPr>
                        <a:t> </a:t>
                      </a:r>
                      <a:endParaRPr lang="en-GB" sz="1400" b="0" i="0" u="none" strike="noStrike" kern="1200" baseline="0" dirty="0">
                        <a:solidFill>
                          <a:schemeClr val="tx2"/>
                        </a:solidFill>
                        <a:latin typeface="+mn-lt"/>
                        <a:ea typeface="+mn-ea"/>
                        <a:cs typeface="+mn-cs"/>
                      </a:endParaRP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400" dirty="0"/>
                        <a:t>Strong</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2139991481"/>
                  </a:ext>
                </a:extLst>
              </a:tr>
              <a:tr h="608671">
                <a:tc>
                  <a:txBody>
                    <a:bodyPr/>
                    <a:lstStyle/>
                    <a:p>
                      <a:r>
                        <a:rPr lang="en-GB" sz="1400" kern="1200" dirty="0">
                          <a:solidFill>
                            <a:schemeClr val="dk1"/>
                          </a:solidFill>
                          <a:effectLst/>
                          <a:latin typeface="+mn-lt"/>
                          <a:ea typeface="+mn-ea"/>
                          <a:cs typeface="+mn-cs"/>
                        </a:rPr>
                        <a:t>Governmental health agencies should </a:t>
                      </a:r>
                      <a:r>
                        <a:rPr lang="en-GB" sz="1400" b="1" kern="1200" dirty="0">
                          <a:solidFill>
                            <a:schemeClr val="tx2"/>
                          </a:solidFill>
                          <a:effectLst/>
                          <a:latin typeface="+mn-lt"/>
                          <a:ea typeface="+mn-ea"/>
                          <a:cs typeface="+mn-cs"/>
                        </a:rPr>
                        <a:t>implement</a:t>
                      </a:r>
                      <a:r>
                        <a:rPr lang="en-GB" sz="1400" kern="1200" dirty="0">
                          <a:solidFill>
                            <a:schemeClr val="tx2"/>
                          </a:solidFill>
                          <a:effectLst/>
                          <a:latin typeface="+mn-lt"/>
                          <a:ea typeface="+mn-ea"/>
                          <a:cs typeface="+mn-cs"/>
                        </a:rPr>
                        <a:t> </a:t>
                      </a:r>
                      <a:r>
                        <a:rPr lang="en-GB" sz="1400" b="1" kern="1200" dirty="0">
                          <a:solidFill>
                            <a:schemeClr val="tx2"/>
                          </a:solidFill>
                          <a:effectLst/>
                          <a:latin typeface="+mn-lt"/>
                          <a:ea typeface="+mn-ea"/>
                          <a:cs typeface="+mn-cs"/>
                        </a:rPr>
                        <a:t>policies </a:t>
                      </a:r>
                      <a:r>
                        <a:rPr lang="en-GB" sz="1400" b="0" kern="1200" dirty="0">
                          <a:solidFill>
                            <a:schemeClr val="tx1"/>
                          </a:solidFill>
                          <a:effectLst/>
                          <a:latin typeface="+mn-lt"/>
                          <a:ea typeface="+mn-ea"/>
                          <a:cs typeface="+mn-cs"/>
                        </a:rPr>
                        <a:t>that</a:t>
                      </a:r>
                      <a:r>
                        <a:rPr lang="en-GB" sz="1400" kern="1200" dirty="0">
                          <a:solidFill>
                            <a:schemeClr val="dk1"/>
                          </a:solidFill>
                          <a:effectLst/>
                          <a:latin typeface="+mn-lt"/>
                          <a:ea typeface="+mn-ea"/>
                          <a:cs typeface="+mn-cs"/>
                        </a:rPr>
                        <a:t>:</a:t>
                      </a:r>
                    </a:p>
                    <a:p>
                      <a:pPr marL="176213" indent="-176213">
                        <a:buFont typeface="Arial" panose="020B0604020202020204" pitchFamily="34" charset="0"/>
                        <a:buChar char="•"/>
                      </a:pPr>
                      <a:r>
                        <a:rPr lang="en-GB" sz="1400" b="0" kern="1200" dirty="0">
                          <a:solidFill>
                            <a:schemeClr val="tx1"/>
                          </a:solidFill>
                          <a:effectLst/>
                          <a:latin typeface="+mn-lt"/>
                          <a:ea typeface="+mn-ea"/>
                          <a:cs typeface="+mn-cs"/>
                        </a:rPr>
                        <a:t>Prevent</a:t>
                      </a:r>
                      <a:r>
                        <a:rPr lang="en-GB" sz="1400" b="1" kern="1200" dirty="0">
                          <a:solidFill>
                            <a:srgbClr val="DC204E"/>
                          </a:solidFill>
                          <a:effectLst/>
                          <a:latin typeface="+mn-lt"/>
                          <a:ea typeface="+mn-ea"/>
                          <a:cs typeface="+mn-cs"/>
                        </a:rPr>
                        <a:t> </a:t>
                      </a:r>
                      <a:r>
                        <a:rPr lang="en-GB" sz="1400" b="1" kern="1200" dirty="0">
                          <a:solidFill>
                            <a:schemeClr val="tx2"/>
                          </a:solidFill>
                          <a:effectLst/>
                          <a:latin typeface="+mn-lt"/>
                          <a:ea typeface="+mn-ea"/>
                          <a:cs typeface="+mn-cs"/>
                        </a:rPr>
                        <a:t>HBV/HCV </a:t>
                      </a:r>
                      <a:r>
                        <a:rPr lang="en-GB" sz="1400" kern="1200" dirty="0">
                          <a:solidFill>
                            <a:schemeClr val="dk1"/>
                          </a:solidFill>
                          <a:effectLst/>
                          <a:latin typeface="+mn-lt"/>
                          <a:ea typeface="+mn-ea"/>
                          <a:cs typeface="+mn-cs"/>
                        </a:rPr>
                        <a:t>transmission</a:t>
                      </a:r>
                    </a:p>
                    <a:p>
                      <a:pPr marL="176213" indent="-176213">
                        <a:buFont typeface="Arial" panose="020B0604020202020204" pitchFamily="34" charset="0"/>
                        <a:buChar char="•"/>
                      </a:pPr>
                      <a:r>
                        <a:rPr lang="en-GB" sz="1400" b="0" kern="1200" dirty="0">
                          <a:solidFill>
                            <a:schemeClr val="tx1"/>
                          </a:solidFill>
                          <a:effectLst/>
                          <a:latin typeface="+mn-lt"/>
                          <a:ea typeface="+mn-ea"/>
                          <a:cs typeface="+mn-cs"/>
                        </a:rPr>
                        <a:t>Counteract</a:t>
                      </a:r>
                      <a:r>
                        <a:rPr lang="en-GB" sz="1400" kern="1200" dirty="0">
                          <a:solidFill>
                            <a:schemeClr val="dk1"/>
                          </a:solidFill>
                          <a:effectLst/>
                          <a:latin typeface="+mn-lt"/>
                          <a:ea typeface="+mn-ea"/>
                          <a:cs typeface="+mn-cs"/>
                        </a:rPr>
                        <a:t> </a:t>
                      </a:r>
                      <a:r>
                        <a:rPr lang="en-GB" sz="1400" b="1" kern="1200" dirty="0">
                          <a:solidFill>
                            <a:schemeClr val="tx2"/>
                          </a:solidFill>
                          <a:effectLst/>
                          <a:latin typeface="+mn-lt"/>
                          <a:ea typeface="+mn-ea"/>
                          <a:cs typeface="+mn-cs"/>
                        </a:rPr>
                        <a:t>chronic alcohol abuse</a:t>
                      </a:r>
                    </a:p>
                    <a:p>
                      <a:pPr marL="176213" indent="-176213">
                        <a:buFont typeface="Arial" panose="020B0604020202020204" pitchFamily="34" charset="0"/>
                        <a:buChar char="•"/>
                      </a:pPr>
                      <a:r>
                        <a:rPr lang="en-GB" sz="1400" kern="1200" dirty="0">
                          <a:solidFill>
                            <a:schemeClr val="dk1"/>
                          </a:solidFill>
                          <a:effectLst/>
                          <a:latin typeface="+mn-lt"/>
                          <a:ea typeface="+mn-ea"/>
                          <a:cs typeface="+mn-cs"/>
                        </a:rPr>
                        <a:t>Promote lifestyles that </a:t>
                      </a:r>
                      <a:r>
                        <a:rPr lang="en-GB" sz="1400" b="0" kern="1200" dirty="0">
                          <a:solidFill>
                            <a:schemeClr val="tx1"/>
                          </a:solidFill>
                          <a:effectLst/>
                          <a:latin typeface="+mn-lt"/>
                          <a:ea typeface="+mn-ea"/>
                          <a:cs typeface="+mn-cs"/>
                        </a:rPr>
                        <a:t>prevent</a:t>
                      </a:r>
                      <a:r>
                        <a:rPr lang="en-GB" sz="1400" b="1" kern="1200" dirty="0">
                          <a:solidFill>
                            <a:srgbClr val="DC204E"/>
                          </a:solidFill>
                          <a:effectLst/>
                          <a:latin typeface="+mn-lt"/>
                          <a:ea typeface="+mn-ea"/>
                          <a:cs typeface="+mn-cs"/>
                        </a:rPr>
                        <a:t> </a:t>
                      </a:r>
                      <a:r>
                        <a:rPr lang="en-GB" sz="1400" b="1" kern="1200" dirty="0">
                          <a:solidFill>
                            <a:schemeClr val="tx2"/>
                          </a:solidFill>
                          <a:effectLst/>
                          <a:latin typeface="+mn-lt"/>
                          <a:ea typeface="+mn-ea"/>
                          <a:cs typeface="+mn-cs"/>
                        </a:rPr>
                        <a:t>obesity</a:t>
                      </a:r>
                      <a:r>
                        <a:rPr lang="en-GB" sz="1400" b="1" kern="1200" dirty="0">
                          <a:solidFill>
                            <a:srgbClr val="DC204E"/>
                          </a:solidFill>
                          <a:effectLst/>
                          <a:latin typeface="+mn-lt"/>
                          <a:ea typeface="+mn-ea"/>
                          <a:cs typeface="+mn-cs"/>
                        </a:rPr>
                        <a:t> </a:t>
                      </a:r>
                      <a:r>
                        <a:rPr lang="en-GB" sz="1400" kern="1200" dirty="0">
                          <a:solidFill>
                            <a:schemeClr val="dk1"/>
                          </a:solidFill>
                          <a:effectLst/>
                          <a:latin typeface="+mn-lt"/>
                          <a:ea typeface="+mn-ea"/>
                          <a:cs typeface="+mn-cs"/>
                        </a:rPr>
                        <a:t>and </a:t>
                      </a:r>
                      <a:r>
                        <a:rPr lang="en-GB" sz="1400" b="1" kern="1200" dirty="0">
                          <a:solidFill>
                            <a:schemeClr val="tx2"/>
                          </a:solidFill>
                          <a:effectLst/>
                          <a:latin typeface="+mn-lt"/>
                          <a:ea typeface="+mn-ea"/>
                          <a:cs typeface="+mn-cs"/>
                        </a:rPr>
                        <a:t>metabolic syndrome</a:t>
                      </a:r>
                      <a:endParaRPr lang="en-GB" sz="1400" b="1" i="0" u="none" strike="noStrike" kern="1200" baseline="0" dirty="0">
                        <a:solidFill>
                          <a:schemeClr val="tx2"/>
                        </a:solidFill>
                        <a:latin typeface="+mn-lt"/>
                        <a:ea typeface="+mn-ea"/>
                        <a:cs typeface="+mn-cs"/>
                      </a:endParaRP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400" dirty="0"/>
                        <a:t>Strong</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1503407385"/>
                  </a:ext>
                </a:extLst>
              </a:tr>
              <a:tr h="786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2"/>
                          </a:solidFill>
                          <a:effectLst/>
                          <a:latin typeface="+mn-lt"/>
                          <a:ea typeface="+mn-ea"/>
                          <a:cs typeface="+mn-cs"/>
                        </a:rPr>
                        <a:t>In patients with chronic hepatitis, use antiviral therapies</a:t>
                      </a:r>
                      <a:r>
                        <a:rPr lang="en-GB" sz="1400" kern="1200" dirty="0">
                          <a:solidFill>
                            <a:schemeClr val="tx2"/>
                          </a:solidFill>
                          <a:effectLst/>
                          <a:latin typeface="+mn-lt"/>
                          <a:ea typeface="+mn-ea"/>
                          <a:cs typeface="+mn-cs"/>
                        </a:rPr>
                        <a:t> </a:t>
                      </a:r>
                      <a:r>
                        <a:rPr lang="en-GB" sz="1400" kern="1200" dirty="0">
                          <a:solidFill>
                            <a:schemeClr val="dk1"/>
                          </a:solidFill>
                          <a:effectLst/>
                          <a:latin typeface="+mn-lt"/>
                          <a:ea typeface="+mn-ea"/>
                          <a:cs typeface="+mn-cs"/>
                        </a:rPr>
                        <a:t>to: </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tx1"/>
                          </a:solidFill>
                          <a:effectLst/>
                          <a:latin typeface="+mn-lt"/>
                          <a:ea typeface="+mn-ea"/>
                          <a:cs typeface="+mn-cs"/>
                        </a:rPr>
                        <a:t>Maintain HBV suppression in chronic hepatitis B</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tx1"/>
                          </a:solidFill>
                          <a:effectLst/>
                          <a:latin typeface="+mn-lt"/>
                          <a:ea typeface="+mn-ea"/>
                          <a:cs typeface="+mn-cs"/>
                        </a:rPr>
                        <a:t>Maintain SVR in chronic hepatitis C</a:t>
                      </a:r>
                      <a:endParaRPr lang="en-GB" sz="1400" b="0" i="0" u="none" strike="noStrike" kern="1200" baseline="0" dirty="0">
                        <a:solidFill>
                          <a:schemeClr val="tx1"/>
                        </a:solidFill>
                        <a:latin typeface="+mn-lt"/>
                        <a:ea typeface="+mn-ea"/>
                        <a:cs typeface="+mn-cs"/>
                      </a:endParaRP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Strong</a:t>
                      </a:r>
                    </a:p>
                  </a:txBody>
                  <a:tcPr marL="46545" marR="46545"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379838" y="3251224"/>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4188230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HCC preventive interventions</a:t>
            </a:r>
            <a:endParaRPr lang="en-GB" dirty="0"/>
          </a:p>
        </p:txBody>
      </p:sp>
      <p:sp>
        <p:nvSpPr>
          <p:cNvPr id="5" name="Text Placeholder 4"/>
          <p:cNvSpPr>
            <a:spLocks noGrp="1"/>
          </p:cNvSpPr>
          <p:nvPr>
            <p:ph type="body" sz="quarter" idx="10"/>
          </p:nvPr>
        </p:nvSpPr>
        <p:spPr/>
        <p:txBody>
          <a:bodyPr/>
          <a:lstStyle/>
          <a:p>
            <a:r>
              <a:rPr lang="en-GB" dirty="0"/>
              <a:t>Fujiwara N, et al. J </a:t>
            </a:r>
            <a:r>
              <a:rPr lang="en-GB" err="1"/>
              <a:t>Hepatol</a:t>
            </a:r>
            <a:r>
              <a:rPr lang="en-GB"/>
              <a:t> 2018;68:526–49</a:t>
            </a:r>
          </a:p>
          <a:p>
            <a:r>
              <a:rPr lang="en-GB"/>
              <a:t>EASL CPG HCC. J Hepatol 2018; doi: 10.1016/j.jhep.2018.03.019</a:t>
            </a:r>
            <a:endParaRPr lang="en-US"/>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50" y="1340768"/>
            <a:ext cx="7454196" cy="4326466"/>
          </a:xfrm>
          <a:prstGeom prst="rect">
            <a:avLst/>
          </a:prstGeom>
        </p:spPr>
      </p:pic>
      <p:pic>
        <p:nvPicPr>
          <p:cNvPr id="6" name="Picture 5">
            <a:hlinkClick r:id="rId4"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370462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dirty="0"/>
              <a:t>Role of DAAs for HCV in HCC</a:t>
            </a:r>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a:xfrm>
            <a:off x="4925" y="6093296"/>
            <a:ext cx="7519403" cy="763625"/>
          </a:xfrm>
        </p:spPr>
        <p:txBody>
          <a:bodyPr/>
          <a:lstStyle/>
          <a:p>
            <a:endParaRPr lang="en-GB" dirty="0"/>
          </a:p>
          <a:p>
            <a:r>
              <a:rPr lang="en-GB" dirty="0"/>
              <a:t>*Antiviral therapies should follow the EASL guidelines for management of chronic hepatitis B and C infection; </a:t>
            </a:r>
            <a:br>
              <a:rPr lang="en-GB" dirty="0"/>
            </a:br>
            <a:r>
              <a:rPr lang="en-GB" baseline="30000" dirty="0"/>
              <a:t>†</a:t>
            </a:r>
            <a:r>
              <a:rPr lang="en-GB" dirty="0"/>
              <a:t>It is unclear whether this represents the inherent risk of HCC development in advanced cirrhosis, or if DAA therapy increases recurrence rates</a:t>
            </a:r>
          </a:p>
          <a:p>
            <a:r>
              <a:rPr lang="en-GB"/>
              <a:t>EASL CPG HCC. J Hepatol 2018; doi: 10.1016/j.jhep.2018.03.019</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Effect of DAAs on HCC in patients with cirrhosis is debated</a:t>
            </a:r>
          </a:p>
          <a:p>
            <a:pPr lvl="1"/>
            <a:r>
              <a:rPr lang="en-GB" dirty="0"/>
              <a:t>Robust conclusion impeded by retrospective assessment, absence </a:t>
            </a:r>
            <a:br>
              <a:rPr lang="en-GB" dirty="0"/>
            </a:br>
            <a:r>
              <a:rPr lang="en-GB" dirty="0"/>
              <a:t>of HCC screening, short follow-up and loss to follow-up</a:t>
            </a:r>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1423720551"/>
              </p:ext>
            </p:extLst>
          </p:nvPr>
        </p:nvGraphicFramePr>
        <p:xfrm>
          <a:off x="755650" y="2526352"/>
          <a:ext cx="7313614" cy="2702848"/>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1239808">
                <a:tc>
                  <a:txBody>
                    <a:bodyPr/>
                    <a:lstStyle/>
                    <a:p>
                      <a:r>
                        <a:rPr lang="en-GB" sz="1400" kern="1200" dirty="0">
                          <a:solidFill>
                            <a:schemeClr val="tx1"/>
                          </a:solidFill>
                          <a:effectLst/>
                          <a:latin typeface="+mn-lt"/>
                          <a:ea typeface="+mn-ea"/>
                          <a:cs typeface="+mn-cs"/>
                        </a:rPr>
                        <a:t>Once cirrhosis is established:</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1400" b="1" kern="1200" dirty="0">
                          <a:solidFill>
                            <a:schemeClr val="tx2"/>
                          </a:solidFill>
                          <a:effectLst/>
                          <a:latin typeface="+mn-lt"/>
                          <a:ea typeface="+mn-ea"/>
                          <a:cs typeface="+mn-cs"/>
                        </a:rPr>
                        <a:t>Antiviral therapy* </a:t>
                      </a:r>
                      <a:r>
                        <a:rPr lang="en-GB" sz="1400" kern="1200" dirty="0">
                          <a:solidFill>
                            <a:schemeClr val="tx1"/>
                          </a:solidFill>
                          <a:effectLst/>
                          <a:latin typeface="+mn-lt"/>
                          <a:ea typeface="+mn-ea"/>
                          <a:cs typeface="+mn-cs"/>
                        </a:rPr>
                        <a:t>is beneficial in </a:t>
                      </a:r>
                      <a:r>
                        <a:rPr lang="en-GB" sz="1400" b="1" kern="1200" dirty="0">
                          <a:solidFill>
                            <a:schemeClr val="tx2"/>
                          </a:solidFill>
                          <a:effectLst/>
                          <a:latin typeface="+mn-lt"/>
                          <a:ea typeface="+mn-ea"/>
                          <a:cs typeface="+mn-cs"/>
                        </a:rPr>
                        <a:t>preventing cirrhosis progression </a:t>
                      </a:r>
                      <a:r>
                        <a:rPr lang="en-GB" sz="1400" kern="1200" dirty="0">
                          <a:solidFill>
                            <a:schemeClr val="tx1"/>
                          </a:solidFill>
                          <a:effectLst/>
                          <a:latin typeface="+mn-lt"/>
                          <a:ea typeface="+mn-ea"/>
                          <a:cs typeface="+mn-cs"/>
                        </a:rPr>
                        <a:t>and decompensation </a:t>
                      </a:r>
                    </a:p>
                    <a:p>
                      <a:pPr marL="285750" indent="-285750">
                        <a:buFont typeface="Arial" panose="020B0604020202020204" pitchFamily="34" charset="0"/>
                        <a:buChar char="•"/>
                      </a:pPr>
                      <a:r>
                        <a:rPr lang="en-GB" sz="1400" kern="1200" dirty="0">
                          <a:solidFill>
                            <a:schemeClr val="tx1"/>
                          </a:solidFill>
                          <a:effectLst/>
                          <a:latin typeface="+mn-lt"/>
                          <a:ea typeface="+mn-ea"/>
                          <a:cs typeface="+mn-cs"/>
                        </a:rPr>
                        <a:t>Successful </a:t>
                      </a:r>
                      <a:r>
                        <a:rPr lang="en-GB" sz="1400" b="1" kern="1200" dirty="0">
                          <a:solidFill>
                            <a:schemeClr val="tx2"/>
                          </a:solidFill>
                          <a:effectLst/>
                          <a:latin typeface="+mn-lt"/>
                          <a:ea typeface="+mn-ea"/>
                          <a:cs typeface="+mn-cs"/>
                        </a:rPr>
                        <a:t>antiviral therapy reduces but does not eliminate</a:t>
                      </a:r>
                      <a:r>
                        <a:rPr lang="en-GB" sz="1400" kern="1200" dirty="0">
                          <a:solidFill>
                            <a:schemeClr val="tx2"/>
                          </a:solidFill>
                          <a:effectLst/>
                          <a:latin typeface="+mn-lt"/>
                          <a:ea typeface="+mn-ea"/>
                          <a:cs typeface="+mn-cs"/>
                        </a:rPr>
                        <a:t> </a:t>
                      </a:r>
                      <a:r>
                        <a:rPr lang="en-GB" sz="1400" kern="1200" dirty="0">
                          <a:solidFill>
                            <a:schemeClr val="tx1"/>
                          </a:solidFill>
                          <a:effectLst/>
                          <a:latin typeface="+mn-lt"/>
                          <a:ea typeface="+mn-ea"/>
                          <a:cs typeface="+mn-cs"/>
                        </a:rPr>
                        <a:t>the risk of </a:t>
                      </a:r>
                      <a:r>
                        <a:rPr lang="en-GB" sz="1400" b="1" kern="1200" dirty="0">
                          <a:solidFill>
                            <a:schemeClr val="tx2"/>
                          </a:solidFill>
                          <a:effectLst/>
                          <a:latin typeface="+mn-lt"/>
                          <a:ea typeface="+mn-ea"/>
                          <a:cs typeface="+mn-cs"/>
                        </a:rPr>
                        <a:t>HCC</a:t>
                      </a:r>
                      <a:r>
                        <a:rPr lang="en-GB" sz="1400" kern="1200" dirty="0">
                          <a:solidFill>
                            <a:srgbClr val="C00000"/>
                          </a:solidFill>
                          <a:effectLst/>
                          <a:latin typeface="+mn-lt"/>
                          <a:ea typeface="+mn-ea"/>
                          <a:cs typeface="+mn-cs"/>
                        </a:rPr>
                        <a:t> </a:t>
                      </a:r>
                      <a:r>
                        <a:rPr lang="en-GB" sz="1400" kern="1200" dirty="0">
                          <a:solidFill>
                            <a:schemeClr val="tx1"/>
                          </a:solidFill>
                          <a:effectLst/>
                          <a:latin typeface="+mn-lt"/>
                          <a:ea typeface="+mn-ea"/>
                          <a:cs typeface="+mn-cs"/>
                        </a:rPr>
                        <a:t>development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hMerge="1">
                  <a:txBody>
                    <a:bodyPr/>
                    <a:lstStyle/>
                    <a:p>
                      <a:pPr algn="ct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0">
                <a:tc>
                  <a:txBody>
                    <a:bodyPr/>
                    <a:lstStyle/>
                    <a:p>
                      <a:pPr marL="0" indent="0">
                        <a:buFont typeface="Arial" panose="020B0604020202020204" pitchFamily="34" charset="0"/>
                        <a:buNone/>
                      </a:pPr>
                      <a:r>
                        <a:rPr lang="en-GB" sz="1400" kern="1200" dirty="0">
                          <a:solidFill>
                            <a:schemeClr val="tx1"/>
                          </a:solidFill>
                          <a:effectLst/>
                          <a:latin typeface="+mn-lt"/>
                          <a:ea typeface="+mn-ea"/>
                          <a:cs typeface="+mn-cs"/>
                        </a:rPr>
                        <a:t>For patients with HCV-associated cirrhosis and treated HCC:</a:t>
                      </a:r>
                    </a:p>
                    <a:p>
                      <a:pPr marL="285750" indent="-285750">
                        <a:buClr>
                          <a:schemeClr val="tx1"/>
                        </a:buClr>
                        <a:buFont typeface="Arial" panose="020B0604020202020204" pitchFamily="34" charset="0"/>
                        <a:buChar char="•"/>
                      </a:pPr>
                      <a:r>
                        <a:rPr lang="en-GB" sz="1400" b="1" kern="1200" dirty="0">
                          <a:solidFill>
                            <a:schemeClr val="tx2"/>
                          </a:solidFill>
                          <a:effectLst/>
                          <a:latin typeface="+mn-lt"/>
                          <a:ea typeface="+mn-ea"/>
                          <a:cs typeface="+mn-cs"/>
                        </a:rPr>
                        <a:t>HCC recurrence rate is high </a:t>
                      </a:r>
                      <a:r>
                        <a:rPr lang="en-GB" sz="1400" kern="1200" dirty="0">
                          <a:solidFill>
                            <a:schemeClr val="tx1"/>
                          </a:solidFill>
                          <a:effectLst/>
                          <a:latin typeface="+mn-lt"/>
                          <a:ea typeface="+mn-ea"/>
                          <a:cs typeface="+mn-cs"/>
                        </a:rPr>
                        <a:t>even after SVR with DAA therapy</a:t>
                      </a:r>
                      <a:r>
                        <a:rPr lang="en-GB" sz="1400" kern="1200" baseline="30000" dirty="0">
                          <a:solidFill>
                            <a:schemeClr val="tx1"/>
                          </a:solidFill>
                          <a:effectLst/>
                          <a:latin typeface="+mn-lt"/>
                          <a:ea typeface="+mn-ea"/>
                          <a:cs typeface="+mn-cs"/>
                        </a:rPr>
                        <a:t>†</a:t>
                      </a:r>
                    </a:p>
                    <a:p>
                      <a:pPr marL="285750" indent="-285750">
                        <a:buClr>
                          <a:schemeClr val="tx1"/>
                        </a:buClr>
                        <a:buFont typeface="Arial" panose="020B0604020202020204" pitchFamily="34" charset="0"/>
                        <a:buChar char="•"/>
                      </a:pPr>
                      <a:r>
                        <a:rPr lang="en-GB" sz="1400" b="1" kern="1200" dirty="0">
                          <a:solidFill>
                            <a:schemeClr val="tx2"/>
                          </a:solidFill>
                          <a:effectLst/>
                          <a:latin typeface="+mn-lt"/>
                          <a:ea typeface="+mn-ea"/>
                          <a:cs typeface="+mn-cs"/>
                        </a:rPr>
                        <a:t>Close surveillance is advised </a:t>
                      </a:r>
                      <a:r>
                        <a:rPr lang="en-GB" sz="1400" kern="1200" dirty="0">
                          <a:solidFill>
                            <a:schemeClr val="tx1"/>
                          </a:solidFill>
                          <a:effectLst/>
                          <a:latin typeface="+mn-lt"/>
                          <a:ea typeface="+mn-ea"/>
                          <a:cs typeface="+mn-cs"/>
                        </a:rPr>
                        <a:t>in these patients </a:t>
                      </a:r>
                    </a:p>
                    <a:p>
                      <a:pPr marL="285750" indent="-285750">
                        <a:buFont typeface="Arial" panose="020B0604020202020204" pitchFamily="34" charset="0"/>
                        <a:buChar char="•"/>
                      </a:pPr>
                      <a:r>
                        <a:rPr lang="en-GB" sz="1400" kern="1200" dirty="0">
                          <a:solidFill>
                            <a:schemeClr val="tx1"/>
                          </a:solidFill>
                          <a:effectLst/>
                          <a:latin typeface="+mn-lt"/>
                          <a:ea typeface="+mn-ea"/>
                          <a:cs typeface="+mn-cs"/>
                        </a:rPr>
                        <a:t>The benefit of viral cure must be weighed against a potentially higher recurrence risk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318085" y="2526352"/>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1502561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dirty="0"/>
              <a:t>Impact of coffee on HCC development</a:t>
            </a:r>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Numerous epidemiological studies have addressed the prevention</a:t>
            </a:r>
            <a:br>
              <a:rPr lang="en-GB" dirty="0"/>
            </a:br>
            <a:r>
              <a:rPr lang="en-GB" dirty="0"/>
              <a:t>of HCC in patients with chronic liver disease</a:t>
            </a:r>
          </a:p>
          <a:p>
            <a:pPr lvl="1"/>
            <a:r>
              <a:rPr lang="en-GB" dirty="0"/>
              <a:t>Trials </a:t>
            </a:r>
            <a:r>
              <a:rPr lang="en-GB" dirty="0" err="1"/>
              <a:t>analyzing</a:t>
            </a:r>
            <a:r>
              <a:rPr lang="en-GB" dirty="0"/>
              <a:t> the effect of coffee consumption have shown a consistently positive effect with regard to lowering HCC incidence</a:t>
            </a:r>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2177933214"/>
              </p:ext>
            </p:extLst>
          </p:nvPr>
        </p:nvGraphicFramePr>
        <p:xfrm>
          <a:off x="755650" y="2996952"/>
          <a:ext cx="7302067" cy="1249680"/>
        </p:xfrm>
        <a:graphic>
          <a:graphicData uri="http://schemas.openxmlformats.org/drawingml/2006/table">
            <a:tbl>
              <a:tblPr firstRow="1" bandRow="1">
                <a:tableStyleId>{5C22544A-7EE6-4342-B048-85BDC9FD1C3A}</a:tableStyleId>
              </a:tblPr>
              <a:tblGrid>
                <a:gridCol w="5566923">
                  <a:extLst>
                    <a:ext uri="{9D8B030D-6E8A-4147-A177-3AD203B41FA5}">
                      <a16:colId xmlns:a16="http://schemas.microsoft.com/office/drawing/2014/main" xmlns="" val="20001"/>
                    </a:ext>
                  </a:extLst>
                </a:gridCol>
                <a:gridCol w="867572">
                  <a:extLst>
                    <a:ext uri="{9D8B030D-6E8A-4147-A177-3AD203B41FA5}">
                      <a16:colId xmlns:a16="http://schemas.microsoft.com/office/drawing/2014/main" xmlns="" val="20002"/>
                    </a:ext>
                  </a:extLst>
                </a:gridCol>
                <a:gridCol w="867572">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Coffee consumption has been shown to decrease the risk of HCC in patients with </a:t>
                      </a:r>
                      <a:r>
                        <a:rPr lang="en-GB" sz="1400" b="1" kern="1200" dirty="0">
                          <a:solidFill>
                            <a:schemeClr val="tx2"/>
                          </a:solidFill>
                          <a:effectLst/>
                          <a:latin typeface="+mn-lt"/>
                          <a:ea typeface="+mn-ea"/>
                          <a:cs typeface="+mn-cs"/>
                        </a:rPr>
                        <a:t>chronic liver disease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In these patients, </a:t>
                      </a:r>
                      <a:r>
                        <a:rPr lang="en-GB" sz="1400" b="1" kern="1200" dirty="0">
                          <a:solidFill>
                            <a:schemeClr val="tx2"/>
                          </a:solidFill>
                          <a:effectLst/>
                          <a:latin typeface="+mn-lt"/>
                          <a:ea typeface="+mn-ea"/>
                          <a:cs typeface="+mn-cs"/>
                        </a:rPr>
                        <a:t>coffee consumption </a:t>
                      </a:r>
                      <a:r>
                        <a:rPr lang="en-GB" sz="1400" kern="1200" dirty="0">
                          <a:solidFill>
                            <a:schemeClr val="dk1"/>
                          </a:solidFill>
                          <a:effectLst/>
                          <a:latin typeface="+mn-lt"/>
                          <a:ea typeface="+mn-ea"/>
                          <a:cs typeface="+mn-cs"/>
                        </a:rPr>
                        <a:t>should be</a:t>
                      </a:r>
                      <a:r>
                        <a:rPr lang="en-GB" sz="1400" kern="1200" dirty="0">
                          <a:solidFill>
                            <a:schemeClr val="tx2"/>
                          </a:solidFill>
                          <a:effectLst/>
                          <a:latin typeface="+mn-lt"/>
                          <a:ea typeface="+mn-ea"/>
                          <a:cs typeface="+mn-cs"/>
                        </a:rPr>
                        <a:t> </a:t>
                      </a:r>
                      <a:r>
                        <a:rPr lang="en-GB" sz="1400" b="1" kern="1200" dirty="0">
                          <a:solidFill>
                            <a:schemeClr val="tx2"/>
                          </a:solidFill>
                          <a:effectLst/>
                          <a:latin typeface="+mn-lt"/>
                          <a:ea typeface="+mn-ea"/>
                          <a:cs typeface="+mn-cs"/>
                        </a:rPr>
                        <a:t>encouraged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158787" y="2996952"/>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247312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CE3DAB-7E63-4C67-A46E-BDC639C329B7}"/>
              </a:ext>
            </a:extLst>
          </p:cNvPr>
          <p:cNvSpPr>
            <a:spLocks noGrp="1"/>
          </p:cNvSpPr>
          <p:nvPr>
            <p:ph type="title"/>
          </p:nvPr>
        </p:nvSpPr>
        <p:spPr/>
        <p:txBody>
          <a:bodyPr/>
          <a:lstStyle/>
          <a:p>
            <a:r>
              <a:rPr lang="en-GB" dirty="0"/>
              <a:t>About these slides</a:t>
            </a:r>
          </a:p>
        </p:txBody>
      </p:sp>
      <p:sp>
        <p:nvSpPr>
          <p:cNvPr id="7" name="Text Placeholder 6"/>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xmlns="" id="{0FEE18BC-00AB-45B5-A2C0-714B30F0D276}"/>
              </a:ext>
            </a:extLst>
          </p:cNvPr>
          <p:cNvSpPr>
            <a:spLocks noGrp="1"/>
          </p:cNvSpPr>
          <p:nvPr>
            <p:ph sz="half" idx="1"/>
          </p:nvPr>
        </p:nvSpPr>
        <p:spPr>
          <a:xfrm>
            <a:off x="319314" y="1340768"/>
            <a:ext cx="8506800" cy="4896544"/>
          </a:xfrm>
        </p:spPr>
        <p:txBody>
          <a:bodyPr>
            <a:normAutofit/>
          </a:bodyPr>
          <a:lstStyle/>
          <a:p>
            <a:r>
              <a:rPr lang="it-IT"/>
              <a:t>These slides give a comprehensive overview of the EASL clinical practice guidelines on </a:t>
            </a:r>
            <a:r>
              <a:rPr lang="en-GB"/>
              <a:t>the </a:t>
            </a:r>
            <a:r>
              <a:rPr lang="en-GB" dirty="0"/>
              <a:t>management of hepatocellular carcinoma</a:t>
            </a:r>
          </a:p>
          <a:p>
            <a:endParaRPr lang="en-GB" dirty="0"/>
          </a:p>
          <a:p>
            <a:r>
              <a:rPr lang="en-GB" dirty="0"/>
              <a:t>The guidelines were first presented at the International Liver Congress 2018 </a:t>
            </a:r>
            <a:r>
              <a:rPr lang="en-GB"/>
              <a:t>and are published in </a:t>
            </a:r>
            <a:r>
              <a:rPr lang="en-GB" dirty="0"/>
              <a:t>the Journal of Hepatology</a:t>
            </a:r>
          </a:p>
          <a:p>
            <a:pPr lvl="1"/>
            <a:r>
              <a:rPr lang="en-GB" dirty="0"/>
              <a:t>A full copy of the publication can be downloaded from the </a:t>
            </a:r>
            <a:r>
              <a:rPr lang="en-GB" dirty="0">
                <a:hlinkClick r:id="rId2"/>
              </a:rPr>
              <a:t>Clinical Practice Guidelines </a:t>
            </a:r>
            <a:r>
              <a:rPr lang="en-GB" dirty="0"/>
              <a:t>section of the </a:t>
            </a:r>
            <a:r>
              <a:rPr lang="en-GB"/>
              <a:t>EASL website</a:t>
            </a:r>
            <a:endParaRPr lang="en-GB" dirty="0"/>
          </a:p>
          <a:p>
            <a:endParaRPr lang="en-GB" dirty="0"/>
          </a:p>
          <a:p>
            <a:r>
              <a:rPr lang="en-US" altLang="en-US" dirty="0"/>
              <a:t>Please feel free to use, adapt, and share these slides for your own personal use; however, please acknowledge EASL as </a:t>
            </a:r>
            <a:r>
              <a:rPr lang="en-US" altLang="en-US"/>
              <a:t>the source</a:t>
            </a:r>
            <a:endParaRPr lang="en-US" altLang="en-US" dirty="0"/>
          </a:p>
        </p:txBody>
      </p:sp>
    </p:spTree>
    <p:extLst>
      <p:ext uri="{BB962C8B-B14F-4D97-AF65-F5344CB8AC3E}">
        <p14:creationId xmlns:p14="http://schemas.microsoft.com/office/powerpoint/2010/main" val="76481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a:t>Surveillance</a:t>
            </a:r>
            <a:endParaRPr lang="en-GB"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endParaRPr lang="en-GB" dirty="0"/>
          </a:p>
          <a:p>
            <a:r>
              <a:rPr lang="en-GB" dirty="0"/>
              <a:t>*Because of lower applicability of surgery</a:t>
            </a:r>
          </a:p>
          <a:p>
            <a:r>
              <a:rPr lang="en-GB"/>
              <a:t>EASL CPG HCC. J Hepatol 2018; doi: 10.1016/j.jhep.2018.03.019</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Utility of and applicability of surveillance is influenced by a number</a:t>
            </a:r>
            <a:br>
              <a:rPr lang="en-GB" dirty="0"/>
            </a:br>
            <a:r>
              <a:rPr lang="en-GB" dirty="0"/>
              <a:t>of factors</a:t>
            </a:r>
          </a:p>
          <a:p>
            <a:pPr lvl="1"/>
            <a:r>
              <a:rPr lang="en-GB" dirty="0"/>
              <a:t>Incidence of HCC in </a:t>
            </a:r>
            <a:r>
              <a:rPr lang="en-GB" b="1" dirty="0">
                <a:solidFill>
                  <a:schemeClr val="tx2"/>
                </a:solidFill>
              </a:rPr>
              <a:t>target populations</a:t>
            </a:r>
          </a:p>
          <a:p>
            <a:pPr lvl="1"/>
            <a:r>
              <a:rPr lang="en-GB" dirty="0"/>
              <a:t>Availability of efficient diagnostic tests at acceptable costs</a:t>
            </a:r>
          </a:p>
          <a:p>
            <a:pPr lvl="1"/>
            <a:r>
              <a:rPr lang="en-GB" dirty="0"/>
              <a:t>Availability and effectiveness of treatments</a:t>
            </a:r>
          </a:p>
          <a:p>
            <a:pPr lvl="1"/>
            <a:endParaRPr lang="en-GB" dirty="0"/>
          </a:p>
          <a:p>
            <a:r>
              <a:rPr lang="en-GB" dirty="0"/>
              <a:t>Definition of target populations must consider</a:t>
            </a:r>
          </a:p>
          <a:p>
            <a:pPr lvl="1"/>
            <a:r>
              <a:rPr lang="en-GB" dirty="0"/>
              <a:t>Incidence of </a:t>
            </a:r>
            <a:r>
              <a:rPr lang="en-GB"/>
              <a:t>HCC in </a:t>
            </a:r>
            <a:r>
              <a:rPr lang="en-GB" dirty="0"/>
              <a:t>subsets of patients</a:t>
            </a:r>
          </a:p>
          <a:p>
            <a:pPr lvl="1"/>
            <a:r>
              <a:rPr lang="en-GB" dirty="0"/>
              <a:t>Probability that effective therapies, particularly radical ones, are suitable</a:t>
            </a:r>
          </a:p>
          <a:p>
            <a:pPr lvl="1"/>
            <a:endParaRPr lang="en-GB" dirty="0"/>
          </a:p>
          <a:p>
            <a:pPr lvl="1"/>
            <a:endParaRPr lang="en-GB" dirty="0"/>
          </a:p>
        </p:txBody>
      </p:sp>
      <p:sp>
        <p:nvSpPr>
          <p:cNvPr id="2" name="TextBox 1"/>
          <p:cNvSpPr txBox="1"/>
          <p:nvPr/>
        </p:nvSpPr>
        <p:spPr>
          <a:xfrm>
            <a:off x="755650" y="4545124"/>
            <a:ext cx="7383431" cy="1200329"/>
          </a:xfrm>
          <a:prstGeom prst="rect">
            <a:avLst/>
          </a:prstGeom>
          <a:noFill/>
          <a:ln>
            <a:solidFill>
              <a:schemeClr val="tx2"/>
            </a:solidFill>
          </a:ln>
        </p:spPr>
        <p:txBody>
          <a:bodyPr wrap="square" rtlCol="0">
            <a:spAutoFit/>
          </a:bodyPr>
          <a:lstStyle/>
          <a:p>
            <a:pPr algn="ctr"/>
            <a:r>
              <a:rPr lang="en-GB" b="1" dirty="0">
                <a:solidFill>
                  <a:schemeClr val="tx2"/>
                </a:solidFill>
              </a:rPr>
              <a:t>HCC incidence </a:t>
            </a:r>
            <a:r>
              <a:rPr lang="en-GB" dirty="0"/>
              <a:t>is </a:t>
            </a:r>
            <a:r>
              <a:rPr lang="en-GB" b="1" dirty="0">
                <a:solidFill>
                  <a:schemeClr val="tx2"/>
                </a:solidFill>
              </a:rPr>
              <a:t>higher</a:t>
            </a:r>
            <a:r>
              <a:rPr lang="en-GB" dirty="0">
                <a:solidFill>
                  <a:srgbClr val="C00000"/>
                </a:solidFill>
              </a:rPr>
              <a:t> </a:t>
            </a:r>
            <a:r>
              <a:rPr lang="en-GB" dirty="0"/>
              <a:t>in patients with </a:t>
            </a:r>
            <a:r>
              <a:rPr lang="en-GB" b="1" dirty="0">
                <a:solidFill>
                  <a:schemeClr val="tx2"/>
                </a:solidFill>
              </a:rPr>
              <a:t>more advanced </a:t>
            </a:r>
            <a:r>
              <a:rPr lang="en-GB" dirty="0"/>
              <a:t>cirrhosis</a:t>
            </a:r>
          </a:p>
          <a:p>
            <a:pPr algn="ctr"/>
            <a:r>
              <a:rPr lang="en-GB" dirty="0"/>
              <a:t>Probability of receiving </a:t>
            </a:r>
            <a:r>
              <a:rPr lang="en-GB" b="1" dirty="0">
                <a:solidFill>
                  <a:schemeClr val="tx2"/>
                </a:solidFill>
              </a:rPr>
              <a:t>effective therapy </a:t>
            </a:r>
            <a:r>
              <a:rPr lang="en-GB" dirty="0"/>
              <a:t>is </a:t>
            </a:r>
            <a:r>
              <a:rPr lang="en-GB" b="1" dirty="0">
                <a:solidFill>
                  <a:schemeClr val="tx2"/>
                </a:solidFill>
              </a:rPr>
              <a:t>lower</a:t>
            </a:r>
            <a:r>
              <a:rPr lang="en-GB" dirty="0">
                <a:solidFill>
                  <a:schemeClr val="tx2"/>
                </a:solidFill>
              </a:rPr>
              <a:t>*</a:t>
            </a:r>
          </a:p>
          <a:p>
            <a:pPr algn="ctr"/>
            <a:r>
              <a:rPr lang="en-GB" dirty="0"/>
              <a:t>Different incidence thresholds may apply to different target populations</a:t>
            </a:r>
          </a:p>
        </p:txBody>
      </p:sp>
      <p:pic>
        <p:nvPicPr>
          <p:cNvPr id="7" name="Picture 6">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2221992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dirty="0"/>
              <a:t>Surveillance</a:t>
            </a:r>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endParaRPr lang="en-GB" dirty="0"/>
          </a:p>
          <a:p>
            <a:r>
              <a:rPr lang="en-GB" dirty="0"/>
              <a:t>*Slightly lower (£30,000) or significantly higher levels (up to $150,000) have been proposed to account for inflation, specific national healthcare resources and other factors</a:t>
            </a:r>
          </a:p>
          <a:p>
            <a:r>
              <a:rPr lang="en-GB"/>
              <a:t>EASL CPG HCC. J Hepatol 2018; doi: 10.1016/j.jhep.2018.03.019</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High rate of HCC in certain risk groups makes surveillance a</a:t>
            </a:r>
            <a:br>
              <a:rPr lang="en-GB" dirty="0"/>
            </a:br>
            <a:r>
              <a:rPr lang="en-GB" dirty="0"/>
              <a:t>cost-effective route to reducing mortality</a:t>
            </a:r>
          </a:p>
          <a:p>
            <a:pPr lvl="1"/>
            <a:r>
              <a:rPr lang="en-GB" dirty="0"/>
              <a:t>Conventional threshold is US $50,000 per year of life saved*</a:t>
            </a:r>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86143374"/>
              </p:ext>
            </p:extLst>
          </p:nvPr>
        </p:nvGraphicFramePr>
        <p:xfrm>
          <a:off x="776660" y="2780928"/>
          <a:ext cx="7287841" cy="1981200"/>
        </p:xfrm>
        <a:graphic>
          <a:graphicData uri="http://schemas.openxmlformats.org/drawingml/2006/table">
            <a:tbl>
              <a:tblPr firstRow="1" bandRow="1">
                <a:tableStyleId>{5C22544A-7EE6-4342-B048-85BDC9FD1C3A}</a:tableStyleId>
              </a:tblPr>
              <a:tblGrid>
                <a:gridCol w="5556077">
                  <a:extLst>
                    <a:ext uri="{9D8B030D-6E8A-4147-A177-3AD203B41FA5}">
                      <a16:colId xmlns:a16="http://schemas.microsoft.com/office/drawing/2014/main" xmlns="" val="20001"/>
                    </a:ext>
                  </a:extLst>
                </a:gridCol>
                <a:gridCol w="865882">
                  <a:extLst>
                    <a:ext uri="{9D8B030D-6E8A-4147-A177-3AD203B41FA5}">
                      <a16:colId xmlns:a16="http://schemas.microsoft.com/office/drawing/2014/main" xmlns="" val="20002"/>
                    </a:ext>
                  </a:extLst>
                </a:gridCol>
                <a:gridCol w="865882">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marL="285750" indent="-285750">
                        <a:buClr>
                          <a:schemeClr val="tx1"/>
                        </a:buClr>
                        <a:buFont typeface="Arial" panose="020B0604020202020204" pitchFamily="34" charset="0"/>
                        <a:buChar char="•"/>
                      </a:pPr>
                      <a:r>
                        <a:rPr lang="en-GB" sz="1400" b="1" kern="1200" dirty="0">
                          <a:solidFill>
                            <a:schemeClr val="tx2"/>
                          </a:solidFill>
                          <a:effectLst/>
                          <a:latin typeface="+mn-lt"/>
                          <a:ea typeface="+mn-ea"/>
                          <a:cs typeface="+mn-cs"/>
                        </a:rPr>
                        <a:t>Implementation</a:t>
                      </a:r>
                      <a:r>
                        <a:rPr lang="en-GB" sz="1400" kern="1200" dirty="0">
                          <a:solidFill>
                            <a:schemeClr val="tx1"/>
                          </a:solidFill>
                          <a:effectLst/>
                          <a:latin typeface="+mn-lt"/>
                          <a:ea typeface="+mn-ea"/>
                          <a:cs typeface="+mn-cs"/>
                        </a:rPr>
                        <a:t> of screening programmes to identify at-risk candidate </a:t>
                      </a:r>
                      <a:r>
                        <a:rPr lang="en-GB" sz="1400" kern="1200" dirty="0">
                          <a:solidFill>
                            <a:schemeClr val="dk1"/>
                          </a:solidFill>
                          <a:effectLst/>
                          <a:latin typeface="+mn-lt"/>
                          <a:ea typeface="+mn-ea"/>
                          <a:cs typeface="+mn-cs"/>
                        </a:rPr>
                        <a:t>populations </a:t>
                      </a:r>
                      <a:r>
                        <a:rPr lang="en-GB" sz="1400" b="1" kern="1200" dirty="0">
                          <a:solidFill>
                            <a:schemeClr val="tx2"/>
                          </a:solidFill>
                          <a:effectLst/>
                          <a:latin typeface="+mn-lt"/>
                          <a:ea typeface="+mn-ea"/>
                          <a:cs typeface="+mn-cs"/>
                        </a:rPr>
                        <a:t>should be improved</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Such programmes are a public health goal, aiming to decrease HCC-related and overall liver-related deaths </a:t>
                      </a:r>
                      <a:endParaRPr lang="en-GB" sz="1400" b="0" i="0" u="none" strike="noStrike" kern="1200" baseline="0" dirty="0">
                        <a:solidFill>
                          <a:schemeClr val="tx1"/>
                        </a:solidFill>
                        <a:latin typeface="+mn-lt"/>
                        <a:ea typeface="+mn-ea"/>
                        <a:cs typeface="+mn-cs"/>
                      </a:endParaRP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t>Strong</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365093">
                <a:tc>
                  <a:txBody>
                    <a:bodyPr/>
                    <a:lstStyle/>
                    <a:p>
                      <a:r>
                        <a:rPr lang="en-GB" sz="1400" kern="1200" dirty="0">
                          <a:solidFill>
                            <a:schemeClr val="dk1"/>
                          </a:solidFill>
                          <a:effectLst/>
                          <a:latin typeface="+mn-lt"/>
                          <a:ea typeface="+mn-ea"/>
                          <a:cs typeface="+mn-cs"/>
                        </a:rPr>
                        <a:t>Patients at </a:t>
                      </a:r>
                      <a:r>
                        <a:rPr lang="en-GB" sz="1400" b="1" kern="1200" dirty="0">
                          <a:solidFill>
                            <a:schemeClr val="tx2"/>
                          </a:solidFill>
                          <a:effectLst/>
                          <a:latin typeface="+mn-lt"/>
                          <a:ea typeface="+mn-ea"/>
                          <a:cs typeface="+mn-cs"/>
                        </a:rPr>
                        <a:t>high risk </a:t>
                      </a:r>
                      <a:r>
                        <a:rPr lang="en-GB" sz="1400" kern="1200" dirty="0">
                          <a:solidFill>
                            <a:schemeClr val="dk1"/>
                          </a:solidFill>
                          <a:effectLst/>
                          <a:latin typeface="+mn-lt"/>
                          <a:ea typeface="+mn-ea"/>
                          <a:cs typeface="+mn-cs"/>
                        </a:rPr>
                        <a:t>of developing HCC should be entered into </a:t>
                      </a:r>
                      <a:r>
                        <a:rPr lang="en-GB" sz="1400" b="1" kern="1200" dirty="0">
                          <a:solidFill>
                            <a:schemeClr val="tx2"/>
                          </a:solidFill>
                          <a:effectLst/>
                          <a:latin typeface="+mn-lt"/>
                          <a:ea typeface="+mn-ea"/>
                          <a:cs typeface="+mn-cs"/>
                        </a:rPr>
                        <a:t>surveillance</a:t>
                      </a:r>
                      <a:r>
                        <a:rPr lang="en-GB" sz="1400" kern="1200" dirty="0">
                          <a:solidFill>
                            <a:schemeClr val="dk1"/>
                          </a:solidFill>
                          <a:effectLst/>
                          <a:latin typeface="+mn-lt"/>
                          <a:ea typeface="+mn-ea"/>
                          <a:cs typeface="+mn-cs"/>
                        </a:rPr>
                        <a:t> programmes. Government health policy and research agencies should address these needs</a:t>
                      </a: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Strong</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xmlns="" val="2139991481"/>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402956" y="2780928"/>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78045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dirty="0"/>
              <a:t>Surveillance in patients at high risk of HCC</a:t>
            </a:r>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a:xfrm>
            <a:off x="4925" y="5841268"/>
            <a:ext cx="7591411" cy="1015653"/>
          </a:xfrm>
        </p:spPr>
        <p:txBody>
          <a:bodyPr/>
          <a:lstStyle/>
          <a:p>
            <a:endParaRPr lang="en-GB" dirty="0"/>
          </a:p>
          <a:p>
            <a:r>
              <a:rPr lang="en-GB" dirty="0"/>
              <a:t>*Patients at low HCC risk left untreated for HBV and without regular 6-month surveillance must be reassessed at latest on a yearly basis to verify progression of HCC risk. </a:t>
            </a:r>
            <a:r>
              <a:rPr lang="en-US" altLang="ko-KR" baseline="30000" dirty="0"/>
              <a:t>†</a:t>
            </a:r>
            <a:r>
              <a:rPr lang="en-GB" dirty="0"/>
              <a:t>PAGE-B score is based on decade of age (16</a:t>
            </a:r>
            <a:r>
              <a:rPr lang="en-US" altLang="ko-KR" dirty="0"/>
              <a:t>–</a:t>
            </a:r>
            <a:r>
              <a:rPr lang="en-GB" dirty="0"/>
              <a:t>29 = 0, 30</a:t>
            </a:r>
            <a:r>
              <a:rPr lang="en-US" altLang="ko-KR" dirty="0"/>
              <a:t>–</a:t>
            </a:r>
            <a:r>
              <a:rPr lang="en-GB" dirty="0"/>
              <a:t>39 = 2, 40</a:t>
            </a:r>
            <a:r>
              <a:rPr lang="en-US" altLang="ko-KR" dirty="0"/>
              <a:t>–</a:t>
            </a:r>
            <a:r>
              <a:rPr lang="en-GB" dirty="0"/>
              <a:t>49 = 4, 50</a:t>
            </a:r>
            <a:r>
              <a:rPr lang="en-US" altLang="ko-KR" dirty="0"/>
              <a:t>–</a:t>
            </a:r>
            <a:r>
              <a:rPr lang="en-GB" dirty="0"/>
              <a:t>59 = 6, 60</a:t>
            </a:r>
            <a:r>
              <a:rPr lang="en-US" altLang="ko-KR" dirty="0"/>
              <a:t>–</a:t>
            </a:r>
            <a:r>
              <a:rPr lang="en-GB" dirty="0"/>
              <a:t>69 = 8, </a:t>
            </a:r>
            <a:r>
              <a:rPr lang="ko-KR" altLang="en-US" dirty="0"/>
              <a:t>≥</a:t>
            </a:r>
            <a:r>
              <a:rPr lang="en-GB" dirty="0"/>
              <a:t>70=10), gender (M = 6, F = 0) and platelet count (</a:t>
            </a:r>
            <a:r>
              <a:rPr lang="ko-KR" altLang="en-US" dirty="0"/>
              <a:t>≥</a:t>
            </a:r>
            <a:r>
              <a:rPr lang="en-GB" dirty="0"/>
              <a:t>200,000/µl = 0, 100,000</a:t>
            </a:r>
            <a:r>
              <a:rPr lang="en-US" altLang="ko-KR" dirty="0"/>
              <a:t>–</a:t>
            </a:r>
            <a:r>
              <a:rPr lang="en-GB"/>
              <a:t>199,999µl = </a:t>
            </a:r>
            <a:r>
              <a:rPr lang="en-GB" dirty="0"/>
              <a:t>1, &lt;100,000 = 2): a total sum of </a:t>
            </a:r>
            <a:r>
              <a:rPr lang="ko-KR" altLang="en-US" dirty="0"/>
              <a:t>≤</a:t>
            </a:r>
            <a:r>
              <a:rPr lang="en-GB" dirty="0"/>
              <a:t>9 is considered at low risk of HCC (almost 0% HCC at 5 years) a score of 10</a:t>
            </a:r>
            <a:r>
              <a:rPr lang="en-US" altLang="ko-KR" dirty="0"/>
              <a:t>–</a:t>
            </a:r>
            <a:r>
              <a:rPr lang="en-GB" dirty="0"/>
              <a:t>17 at intermediate risk (3% incidence HCC at </a:t>
            </a:r>
            <a:br>
              <a:rPr lang="en-GB" dirty="0"/>
            </a:br>
            <a:r>
              <a:rPr lang="en-GB" dirty="0"/>
              <a:t>5 years) and </a:t>
            </a:r>
            <a:r>
              <a:rPr lang="ko-KR" altLang="en-US" dirty="0"/>
              <a:t>≥</a:t>
            </a:r>
            <a:r>
              <a:rPr lang="en-GB" dirty="0"/>
              <a:t>18 is at high risk (17% HCC at 5 years) </a:t>
            </a:r>
          </a:p>
          <a:p>
            <a:r>
              <a:rPr lang="en-GB"/>
              <a:t>EASL CPG HCC. J Hepatol 2018; doi: 10.1016/j.jhep.2018.03.019</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a:xfrm>
            <a:off x="319314" y="1340768"/>
            <a:ext cx="8506800" cy="4284476"/>
          </a:xfrm>
        </p:spPr>
        <p:txBody>
          <a:bodyPr/>
          <a:lstStyle/>
          <a:p>
            <a:r>
              <a:rPr lang="en-GB" dirty="0"/>
              <a:t>Surveillance is recommended in specific target populations</a:t>
            </a:r>
          </a:p>
          <a:p>
            <a:endParaRPr lang="en-GB" dirty="0"/>
          </a:p>
          <a:p>
            <a:endParaRPr lang="en-GB" dirty="0"/>
          </a:p>
          <a:p>
            <a:endParaRPr lang="en-GB" dirty="0"/>
          </a:p>
          <a:p>
            <a:endParaRPr lang="en-GB" dirty="0"/>
          </a:p>
          <a:p>
            <a:endParaRPr lang="en-GB" dirty="0"/>
          </a:p>
          <a:p>
            <a:endParaRPr lang="en-GB" dirty="0"/>
          </a:p>
          <a:p>
            <a:r>
              <a:rPr lang="en-GB" dirty="0"/>
              <a:t>Interval should be dictated by rate of tumour growth and tumour</a:t>
            </a:r>
            <a:br>
              <a:rPr lang="en-GB" dirty="0"/>
            </a:br>
            <a:r>
              <a:rPr lang="en-GB" dirty="0"/>
              <a:t>incidence in target population</a:t>
            </a:r>
          </a:p>
          <a:p>
            <a:pPr lvl="1"/>
            <a:r>
              <a:rPr lang="en-GB" b="1" dirty="0">
                <a:solidFill>
                  <a:schemeClr val="tx2"/>
                </a:solidFill>
              </a:rPr>
              <a:t>6-month interval is reasonable</a:t>
            </a:r>
            <a:r>
              <a:rPr lang="en-GB" dirty="0">
                <a:solidFill>
                  <a:schemeClr val="tx2"/>
                </a:solidFill>
              </a:rPr>
              <a:t> </a:t>
            </a:r>
            <a:r>
              <a:rPr lang="en-GB" b="1" dirty="0">
                <a:solidFill>
                  <a:schemeClr val="tx2"/>
                </a:solidFill>
              </a:rPr>
              <a:t>and cost-effective</a:t>
            </a:r>
          </a:p>
          <a:p>
            <a:pPr lvl="2"/>
            <a:r>
              <a:rPr lang="en-GB" b="1" dirty="0"/>
              <a:t>3 months</a:t>
            </a:r>
            <a:r>
              <a:rPr lang="en-GB" dirty="0"/>
              <a:t>: no clinical benefit</a:t>
            </a:r>
          </a:p>
          <a:p>
            <a:pPr lvl="2"/>
            <a:r>
              <a:rPr lang="en-GB" b="1" dirty="0"/>
              <a:t>12 months</a:t>
            </a:r>
            <a:r>
              <a:rPr lang="en-GB" dirty="0"/>
              <a:t>: fewer early stage diagnoses and shorter survival</a:t>
            </a:r>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4087535541"/>
              </p:ext>
            </p:extLst>
          </p:nvPr>
        </p:nvGraphicFramePr>
        <p:xfrm>
          <a:off x="771438" y="1923244"/>
          <a:ext cx="7293062" cy="1767840"/>
        </p:xfrm>
        <a:graphic>
          <a:graphicData uri="http://schemas.openxmlformats.org/drawingml/2006/table">
            <a:tbl>
              <a:tblPr firstRow="1" bandRow="1">
                <a:tableStyleId>{5C22544A-7EE6-4342-B048-85BDC9FD1C3A}</a:tableStyleId>
              </a:tblPr>
              <a:tblGrid>
                <a:gridCol w="5560058">
                  <a:extLst>
                    <a:ext uri="{9D8B030D-6E8A-4147-A177-3AD203B41FA5}">
                      <a16:colId xmlns:a16="http://schemas.microsoft.com/office/drawing/2014/main" xmlns="" val="20001"/>
                    </a:ext>
                  </a:extLst>
                </a:gridCol>
                <a:gridCol w="866502">
                  <a:extLst>
                    <a:ext uri="{9D8B030D-6E8A-4147-A177-3AD203B41FA5}">
                      <a16:colId xmlns:a16="http://schemas.microsoft.com/office/drawing/2014/main" xmlns="" val="20002"/>
                    </a:ext>
                  </a:extLst>
                </a:gridCol>
                <a:gridCol w="866502">
                  <a:extLst>
                    <a:ext uri="{9D8B030D-6E8A-4147-A177-3AD203B41FA5}">
                      <a16:colId xmlns:a16="http://schemas.microsoft.com/office/drawing/2014/main" xmlns="" val="20003"/>
                    </a:ext>
                  </a:extLst>
                </a:gridCol>
              </a:tblGrid>
              <a:tr h="172707">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164072">
                <a:tc>
                  <a:txBody>
                    <a:bodyPr/>
                    <a:lstStyle/>
                    <a:p>
                      <a:pPr marL="342900" marR="0" lvl="0" indent="-342900" algn="l">
                        <a:spcBef>
                          <a:spcPts val="0"/>
                        </a:spcBef>
                        <a:spcAft>
                          <a:spcPts val="0"/>
                        </a:spcAft>
                        <a:buFont typeface="Symbol" panose="05050102010706020507" pitchFamily="18" charset="2"/>
                        <a:buChar char=""/>
                        <a:tabLst>
                          <a:tab pos="457200" algn="l"/>
                        </a:tabLst>
                      </a:pPr>
                      <a:r>
                        <a:rPr lang="en-GB" sz="1300" dirty="0">
                          <a:solidFill>
                            <a:srgbClr val="000000"/>
                          </a:solidFill>
                          <a:effectLst/>
                          <a:latin typeface="+mn-lt"/>
                          <a:ea typeface="MS Mincho" panose="02020609040205080304" pitchFamily="49" charset="-128"/>
                        </a:rPr>
                        <a:t>Cirrhotic patients, </a:t>
                      </a:r>
                      <a:r>
                        <a:rPr lang="en-GB" sz="1300" b="1" dirty="0">
                          <a:solidFill>
                            <a:schemeClr val="tx2"/>
                          </a:solidFill>
                          <a:effectLst/>
                          <a:latin typeface="+mn-lt"/>
                          <a:ea typeface="MS Mincho" panose="02020609040205080304" pitchFamily="49" charset="-128"/>
                        </a:rPr>
                        <a:t>Child–Pugh stage A and B</a:t>
                      </a:r>
                      <a:endParaRPr lang="en-US" sz="1300" b="1" dirty="0">
                        <a:solidFill>
                          <a:schemeClr val="tx2"/>
                        </a:solidFill>
                        <a:effectLst/>
                        <a:latin typeface="+mn-lt"/>
                        <a:ea typeface="Batang" panose="02030600000101010101" pitchFamily="18" charset="-127"/>
                      </a:endParaRPr>
                    </a:p>
                  </a:txBody>
                  <a:tcPr marL="68580" marR="68580" marT="0" marB="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latin typeface="+mn-lt"/>
                        </a:rPr>
                        <a:t>Low</a:t>
                      </a:r>
                    </a:p>
                  </a:txBody>
                  <a:tcPr marL="46545" marR="46545" anchor="ctr">
                    <a:lnL w="6350" cap="flat" cmpd="sng" algn="ctr">
                      <a:noFill/>
                      <a:prstDash val="solid"/>
                      <a:round/>
                      <a:headEnd type="none" w="med" len="med"/>
                      <a:tailEnd type="none" w="med" len="med"/>
                    </a:lnL>
                    <a:solidFill>
                      <a:srgbClr val="7DCBEC"/>
                    </a:solidFill>
                  </a:tcPr>
                </a:tc>
                <a:tc>
                  <a:txBody>
                    <a:bodyPr/>
                    <a:lstStyle/>
                    <a:p>
                      <a:pPr algn="ctr"/>
                      <a:r>
                        <a:rPr lang="en-GB" sz="1300" dirty="0">
                          <a:latin typeface="+mn-lt"/>
                        </a:rPr>
                        <a:t>Strong</a:t>
                      </a:r>
                    </a:p>
                  </a:txBody>
                  <a:tcPr marL="46545" marR="46545" anchor="ctr">
                    <a:lnR w="635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xmlns="" val="10004"/>
                  </a:ext>
                </a:extLst>
              </a:tr>
              <a:tr h="164072">
                <a:tc>
                  <a:txBody>
                    <a:bodyPr/>
                    <a:lstStyle/>
                    <a:p>
                      <a:pPr marL="342900" marR="0" lvl="0" indent="-342900" algn="l">
                        <a:spcBef>
                          <a:spcPts val="0"/>
                        </a:spcBef>
                        <a:spcAft>
                          <a:spcPts val="0"/>
                        </a:spcAft>
                        <a:buFont typeface="Symbol" panose="05050102010706020507" pitchFamily="18" charset="2"/>
                        <a:buChar char=""/>
                        <a:tabLst>
                          <a:tab pos="457200" algn="l"/>
                        </a:tabLst>
                      </a:pPr>
                      <a:r>
                        <a:rPr lang="en-GB" sz="1300" dirty="0">
                          <a:solidFill>
                            <a:srgbClr val="000000"/>
                          </a:solidFill>
                          <a:effectLst/>
                          <a:latin typeface="+mn-lt"/>
                          <a:ea typeface="MS Mincho" panose="02020609040205080304" pitchFamily="49" charset="-128"/>
                        </a:rPr>
                        <a:t>Cirrhotic patients, </a:t>
                      </a:r>
                      <a:r>
                        <a:rPr lang="en-GB" sz="1300" b="1" dirty="0">
                          <a:solidFill>
                            <a:schemeClr val="tx2"/>
                          </a:solidFill>
                          <a:effectLst/>
                          <a:latin typeface="+mn-lt"/>
                          <a:ea typeface="MS Mincho" panose="02020609040205080304" pitchFamily="49" charset="-128"/>
                        </a:rPr>
                        <a:t>Child–Pugh stage C </a:t>
                      </a:r>
                      <a:r>
                        <a:rPr lang="en-GB" sz="1300" b="1">
                          <a:solidFill>
                            <a:schemeClr val="tx2"/>
                          </a:solidFill>
                          <a:effectLst/>
                          <a:latin typeface="+mn-lt"/>
                          <a:ea typeface="MS Mincho" panose="02020609040205080304" pitchFamily="49" charset="-128"/>
                        </a:rPr>
                        <a:t>awaiting LT</a:t>
                      </a:r>
                      <a:endParaRPr lang="en-US" sz="1300" b="1" dirty="0">
                        <a:solidFill>
                          <a:schemeClr val="tx2"/>
                        </a:solidFill>
                        <a:effectLst/>
                        <a:latin typeface="+mn-lt"/>
                        <a:ea typeface="Batang" panose="02030600000101010101" pitchFamily="18" charset="-127"/>
                      </a:endParaRPr>
                    </a:p>
                  </a:txBody>
                  <a:tcPr marL="68580" marR="68580" marT="0" marB="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latin typeface="+mn-lt"/>
                        </a:rPr>
                        <a:t>Low</a:t>
                      </a:r>
                    </a:p>
                  </a:txBody>
                  <a:tcPr marL="46545" marR="46545" anchor="ctr">
                    <a:lnL w="6350" cap="flat" cmpd="sng" algn="ctr">
                      <a:noFill/>
                      <a:prstDash val="solid"/>
                      <a:round/>
                      <a:headEnd type="none" w="med" len="med"/>
                      <a:tailEnd type="none" w="med" len="med"/>
                    </a:lnL>
                    <a:solidFill>
                      <a:srgbClr val="7DCBEC"/>
                    </a:solidFill>
                  </a:tcPr>
                </a:tc>
                <a:tc>
                  <a:txBody>
                    <a:bodyPr/>
                    <a:lstStyle/>
                    <a:p>
                      <a:pPr algn="ctr"/>
                      <a:r>
                        <a:rPr lang="en-GB" sz="1300" dirty="0">
                          <a:latin typeface="+mn-lt"/>
                        </a:rPr>
                        <a:t>Strong</a:t>
                      </a:r>
                    </a:p>
                  </a:txBody>
                  <a:tcPr marL="46545" marR="46545" anchor="ctr">
                    <a:lnR w="635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xmlns="" val="3427879418"/>
                  </a:ext>
                </a:extLst>
              </a:tr>
              <a:tr h="336778">
                <a:tc>
                  <a:txBody>
                    <a:bodyPr/>
                    <a:lstStyle/>
                    <a:p>
                      <a:pPr marL="342900" marR="0" lvl="0" indent="-342900" algn="l">
                        <a:spcBef>
                          <a:spcPts val="0"/>
                        </a:spcBef>
                        <a:spcAft>
                          <a:spcPts val="0"/>
                        </a:spcAft>
                        <a:buFont typeface="Symbol" panose="05050102010706020507" pitchFamily="18" charset="2"/>
                        <a:buChar char=""/>
                        <a:tabLst>
                          <a:tab pos="457200" algn="l"/>
                        </a:tabLst>
                      </a:pPr>
                      <a:r>
                        <a:rPr lang="en-GB" sz="1300" b="0" dirty="0">
                          <a:solidFill>
                            <a:schemeClr val="tx1"/>
                          </a:solidFill>
                          <a:effectLst/>
                          <a:latin typeface="+mn-lt"/>
                          <a:ea typeface="MS Mincho" panose="02020609040205080304" pitchFamily="49" charset="-128"/>
                        </a:rPr>
                        <a:t>Non-cirrhotic HBV patients at intermediate or high risk of HCC* (according to PAGE-B</a:t>
                      </a:r>
                      <a:r>
                        <a:rPr lang="en-GB" sz="1300" b="0" baseline="30000" dirty="0">
                          <a:solidFill>
                            <a:schemeClr val="tx1"/>
                          </a:solidFill>
                          <a:effectLst/>
                          <a:latin typeface="+mn-lt"/>
                          <a:ea typeface="MS Mincho" panose="02020609040205080304" pitchFamily="49" charset="-128"/>
                        </a:rPr>
                        <a:t>†</a:t>
                      </a:r>
                      <a:r>
                        <a:rPr lang="en-GB" sz="1300" b="0" dirty="0">
                          <a:solidFill>
                            <a:schemeClr val="tx1"/>
                          </a:solidFill>
                          <a:effectLst/>
                          <a:latin typeface="+mn-lt"/>
                          <a:ea typeface="MS Mincho" panose="02020609040205080304" pitchFamily="49" charset="-128"/>
                        </a:rPr>
                        <a:t> classes for Caucasian subjects, respectively 10</a:t>
                      </a:r>
                      <a:r>
                        <a:rPr lang="en-GB" sz="1300" b="0" dirty="0">
                          <a:solidFill>
                            <a:schemeClr val="tx1"/>
                          </a:solidFill>
                          <a:effectLst/>
                          <a:latin typeface="+mn-lt"/>
                          <a:ea typeface="MS Mincho" panose="02020609040205080304" pitchFamily="49" charset="-128"/>
                          <a:sym typeface="Symbol" panose="05050102010706020507" pitchFamily="18" charset="2"/>
                        </a:rPr>
                        <a:t></a:t>
                      </a:r>
                      <a:r>
                        <a:rPr lang="en-GB" sz="1300" b="0" dirty="0">
                          <a:solidFill>
                            <a:schemeClr val="tx1"/>
                          </a:solidFill>
                          <a:effectLst/>
                          <a:latin typeface="+mn-lt"/>
                          <a:ea typeface="MS Mincho" panose="02020609040205080304" pitchFamily="49" charset="-128"/>
                        </a:rPr>
                        <a:t>17 and ≥18 score points)</a:t>
                      </a:r>
                      <a:endParaRPr lang="en-US" sz="1300" b="0" dirty="0">
                        <a:solidFill>
                          <a:schemeClr val="tx1"/>
                        </a:solidFill>
                        <a:effectLst/>
                        <a:latin typeface="+mn-lt"/>
                        <a:ea typeface="Batang" panose="02030600000101010101" pitchFamily="18" charset="-127"/>
                      </a:endParaRPr>
                    </a:p>
                  </a:txBody>
                  <a:tcPr marL="68580" marR="68580" marT="0" marB="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latin typeface="+mn-lt"/>
                        </a:rPr>
                        <a:t>Low</a:t>
                      </a:r>
                    </a:p>
                  </a:txBody>
                  <a:tcPr marL="46545" marR="46545" anchor="ctr">
                    <a:lnL w="6350" cap="flat" cmpd="sng" algn="ctr">
                      <a:noFill/>
                      <a:prstDash val="solid"/>
                      <a:round/>
                      <a:headEnd type="none" w="med" len="med"/>
                      <a:tailEnd type="none" w="med" len="med"/>
                    </a:lnL>
                    <a:solidFill>
                      <a:srgbClr val="7DCBEC"/>
                    </a:solidFill>
                  </a:tcPr>
                </a:tc>
                <a:tc>
                  <a:txBody>
                    <a:bodyPr/>
                    <a:lstStyle/>
                    <a:p>
                      <a:pPr algn="ctr"/>
                      <a:r>
                        <a:rPr lang="en-GB" sz="1300" dirty="0">
                          <a:latin typeface="+mn-lt"/>
                        </a:rPr>
                        <a:t>Weak</a:t>
                      </a:r>
                    </a:p>
                  </a:txBody>
                  <a:tcPr marL="46545" marR="46545" anchor="ctr">
                    <a:lnR w="635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xmlns="" val="3390985701"/>
                  </a:ext>
                </a:extLst>
              </a:tr>
              <a:tr h="164072">
                <a:tc>
                  <a:txBody>
                    <a:bodyPr/>
                    <a:lstStyle/>
                    <a:p>
                      <a:pPr marL="342900" marR="0" lvl="0" indent="-342900" algn="l">
                        <a:spcBef>
                          <a:spcPts val="0"/>
                        </a:spcBef>
                        <a:spcAft>
                          <a:spcPts val="0"/>
                        </a:spcAft>
                        <a:buFont typeface="Symbol" panose="05050102010706020507" pitchFamily="18" charset="2"/>
                        <a:buChar char=""/>
                        <a:tabLst>
                          <a:tab pos="457200" algn="l"/>
                        </a:tabLst>
                      </a:pPr>
                      <a:r>
                        <a:rPr lang="en-GB" sz="1300" b="0" dirty="0">
                          <a:solidFill>
                            <a:schemeClr val="tx1"/>
                          </a:solidFill>
                          <a:effectLst/>
                          <a:latin typeface="+mn-lt"/>
                          <a:ea typeface="MS Mincho" panose="02020609040205080304" pitchFamily="49" charset="-128"/>
                        </a:rPr>
                        <a:t>Non-cirrhotic F3 patients, based on an individual risk assessment</a:t>
                      </a:r>
                      <a:endParaRPr lang="en-US" sz="1300" b="0" dirty="0">
                        <a:solidFill>
                          <a:schemeClr val="tx1"/>
                        </a:solidFill>
                        <a:effectLst/>
                        <a:latin typeface="+mn-lt"/>
                        <a:ea typeface="Batang" panose="02030600000101010101" pitchFamily="18" charset="-127"/>
                      </a:endParaRPr>
                    </a:p>
                  </a:txBody>
                  <a:tcPr marL="68580" marR="68580" marT="0" marB="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latin typeface="+mn-lt"/>
                        </a:rPr>
                        <a:t>Low</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300" dirty="0">
                          <a:latin typeface="+mn-lt"/>
                        </a:rPr>
                        <a:t>Weak</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2772989251"/>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408126" y="1923244"/>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1746167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a:t>Uncertainties in surveillance strategy</a:t>
            </a:r>
            <a:endParaRPr lang="en-GB"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a:xfrm>
            <a:off x="4925" y="6201308"/>
            <a:ext cx="7519403" cy="655613"/>
          </a:xfrm>
        </p:spPr>
        <p:txBody>
          <a:bodyPr/>
          <a:lstStyle/>
          <a:p>
            <a:endParaRPr lang="en-GB" dirty="0"/>
          </a:p>
          <a:p>
            <a:r>
              <a:rPr lang="en-GB" dirty="0"/>
              <a:t>*Available data show that the biomarkers tested (i.e. AFP, AFP-L3 and DCP) are suboptimal in terms of cost-effectiveness for routine surveillance of early HCC</a:t>
            </a:r>
          </a:p>
          <a:p>
            <a:r>
              <a:rPr lang="en-GB"/>
              <a:t>EASL CPG HCC. J Hepatol 2018; doi: 10.1016/j.jhep.2018.03.019</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Benefit of </a:t>
            </a:r>
            <a:r>
              <a:rPr lang="en-GB"/>
              <a:t>surveillance has not been established in all risk groups </a:t>
            </a:r>
            <a:endParaRPr lang="en-GB" dirty="0"/>
          </a:p>
          <a:p>
            <a:r>
              <a:rPr lang="en-GB" dirty="0"/>
              <a:t>US remains the method of choice</a:t>
            </a:r>
          </a:p>
          <a:p>
            <a:pPr lvl="1"/>
            <a:r>
              <a:rPr lang="en-GB" dirty="0"/>
              <a:t>Serological tests are not currently cost-effective</a:t>
            </a:r>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3407711950"/>
              </p:ext>
            </p:extLst>
          </p:nvPr>
        </p:nvGraphicFramePr>
        <p:xfrm>
          <a:off x="755650" y="2816932"/>
          <a:ext cx="7313614" cy="2651093"/>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mn-lt"/>
                          <a:ea typeface="Batang" panose="02030600000101010101" pitchFamily="18" charset="-127"/>
                        </a:rPr>
                        <a:t>Role of </a:t>
                      </a:r>
                      <a:r>
                        <a:rPr lang="en-GB" sz="1400" b="1" dirty="0">
                          <a:solidFill>
                            <a:schemeClr val="tx2"/>
                          </a:solidFill>
                          <a:effectLst/>
                          <a:latin typeface="+mn-lt"/>
                          <a:ea typeface="Batang" panose="02030600000101010101" pitchFamily="18" charset="-127"/>
                        </a:rPr>
                        <a:t>surveillance for patients with NAFLD</a:t>
                      </a:r>
                      <a:r>
                        <a:rPr lang="en-GB" sz="1400" dirty="0">
                          <a:solidFill>
                            <a:schemeClr val="tx2"/>
                          </a:solidFill>
                          <a:effectLst/>
                          <a:latin typeface="+mn-lt"/>
                          <a:ea typeface="Batang" panose="02030600000101010101" pitchFamily="18" charset="-127"/>
                        </a:rPr>
                        <a:t> </a:t>
                      </a:r>
                      <a:r>
                        <a:rPr lang="en-GB" sz="1400" dirty="0">
                          <a:solidFill>
                            <a:srgbClr val="000000"/>
                          </a:solidFill>
                          <a:effectLst/>
                          <a:latin typeface="+mn-lt"/>
                          <a:ea typeface="Batang" panose="02030600000101010101" pitchFamily="18" charset="-127"/>
                        </a:rPr>
                        <a:t>without cirrhosis is </a:t>
                      </a:r>
                      <a:r>
                        <a:rPr lang="en-GB" sz="1400" b="1" kern="1200" dirty="0">
                          <a:solidFill>
                            <a:schemeClr val="tx2"/>
                          </a:solidFill>
                          <a:effectLst/>
                          <a:latin typeface="+mn-lt"/>
                          <a:ea typeface="Batang" panose="02030600000101010101" pitchFamily="18" charset="-127"/>
                          <a:cs typeface="+mn-cs"/>
                        </a:rPr>
                        <a:t>unclear </a:t>
                      </a: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400" dirty="0"/>
                        <a:t>Low</a:t>
                      </a:r>
                    </a:p>
                  </a:txBody>
                  <a:tcPr marL="46545" marR="46545" anchor="ctr">
                    <a:lnL w="63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hMerge="1">
                  <a:txBody>
                    <a:bodyPr/>
                    <a:lstStyle/>
                    <a:p>
                      <a:pPr algn="ct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365093">
                <a:tc>
                  <a:txBody>
                    <a:bodyPr/>
                    <a:lstStyle/>
                    <a:p>
                      <a:r>
                        <a:rPr lang="en-GB" sz="1400" kern="1200" dirty="0">
                          <a:solidFill>
                            <a:schemeClr val="dk1"/>
                          </a:solidFill>
                          <a:effectLst/>
                          <a:latin typeface="+mn-lt"/>
                          <a:ea typeface="+mn-ea"/>
                          <a:cs typeface="+mn-cs"/>
                        </a:rPr>
                        <a:t>Surveillance should be performed by </a:t>
                      </a:r>
                      <a:r>
                        <a:rPr lang="en-GB" sz="1400" b="1" kern="1200" dirty="0">
                          <a:solidFill>
                            <a:schemeClr val="tx2"/>
                          </a:solidFill>
                          <a:effectLst/>
                          <a:latin typeface="+mn-lt"/>
                          <a:ea typeface="Batang" panose="02030600000101010101" pitchFamily="18" charset="-127"/>
                          <a:cs typeface="+mn-cs"/>
                        </a:rPr>
                        <a:t>experienced personnel </a:t>
                      </a:r>
                      <a:r>
                        <a:rPr lang="en-GB" sz="1400" kern="1200" dirty="0">
                          <a:solidFill>
                            <a:schemeClr val="dk1"/>
                          </a:solidFill>
                          <a:effectLst/>
                          <a:latin typeface="+mn-lt"/>
                          <a:ea typeface="+mn-ea"/>
                          <a:cs typeface="+mn-cs"/>
                        </a:rPr>
                        <a:t>in all </a:t>
                      </a:r>
                      <a:r>
                        <a:rPr lang="en-GB" sz="1400" b="1" kern="1200" dirty="0">
                          <a:solidFill>
                            <a:schemeClr val="tx2"/>
                          </a:solidFill>
                          <a:effectLst/>
                          <a:latin typeface="+mn-lt"/>
                          <a:ea typeface="Batang" panose="02030600000101010101" pitchFamily="18" charset="-127"/>
                          <a:cs typeface="+mn-cs"/>
                        </a:rPr>
                        <a:t>high-risk</a:t>
                      </a:r>
                      <a:r>
                        <a:rPr lang="en-GB" sz="1400" b="1" kern="1200" dirty="0">
                          <a:solidFill>
                            <a:schemeClr val="tx2"/>
                          </a:solidFill>
                          <a:effectLst/>
                          <a:latin typeface="+mn-lt"/>
                          <a:ea typeface="+mn-ea"/>
                          <a:cs typeface="+mn-cs"/>
                        </a:rPr>
                        <a:t> populations </a:t>
                      </a:r>
                      <a:r>
                        <a:rPr lang="en-GB" sz="1400" kern="1200" dirty="0">
                          <a:solidFill>
                            <a:schemeClr val="dk1"/>
                          </a:solidFill>
                          <a:effectLst/>
                          <a:latin typeface="+mn-lt"/>
                          <a:ea typeface="+mn-ea"/>
                          <a:cs typeface="+mn-cs"/>
                        </a:rPr>
                        <a:t>using </a:t>
                      </a:r>
                      <a:r>
                        <a:rPr lang="en-GB" sz="1400" b="1" kern="1200" dirty="0">
                          <a:solidFill>
                            <a:schemeClr val="tx2"/>
                          </a:solidFill>
                          <a:effectLst/>
                          <a:latin typeface="+mn-lt"/>
                          <a:ea typeface="Batang" panose="02030600000101010101" pitchFamily="18" charset="-127"/>
                          <a:cs typeface="+mn-cs"/>
                        </a:rPr>
                        <a:t>abdominal US every 6 months </a:t>
                      </a: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400" dirty="0"/>
                        <a:t>Strong</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2139991481"/>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Tumour </a:t>
                      </a:r>
                      <a:r>
                        <a:rPr lang="en-GB" sz="1400" b="1" kern="1200" dirty="0">
                          <a:solidFill>
                            <a:schemeClr val="tx2"/>
                          </a:solidFill>
                          <a:effectLst/>
                          <a:latin typeface="+mn-lt"/>
                          <a:ea typeface="Batang" panose="02030600000101010101" pitchFamily="18" charset="-127"/>
                          <a:cs typeface="+mn-cs"/>
                        </a:rPr>
                        <a:t>biomarkers</a:t>
                      </a:r>
                      <a:r>
                        <a:rPr lang="en-GB" sz="1400" kern="1200" dirty="0">
                          <a:solidFill>
                            <a:schemeClr val="dk1"/>
                          </a:solidFill>
                          <a:effectLst/>
                          <a:latin typeface="+mn-lt"/>
                          <a:ea typeface="+mn-ea"/>
                          <a:cs typeface="+mn-cs"/>
                        </a:rPr>
                        <a:t> for accurate early detection are </a:t>
                      </a:r>
                      <a:r>
                        <a:rPr lang="en-GB" sz="1400" b="1" kern="1200" dirty="0">
                          <a:solidFill>
                            <a:schemeClr val="tx2"/>
                          </a:solidFill>
                          <a:effectLst/>
                          <a:latin typeface="+mn-lt"/>
                          <a:ea typeface="Batang" panose="02030600000101010101" pitchFamily="18" charset="-127"/>
                          <a:cs typeface="+mn-cs"/>
                        </a:rPr>
                        <a:t>still lacking*</a:t>
                      </a:r>
                      <a:endParaRPr lang="en-GB" sz="1400" b="1" kern="1200" baseline="30000" dirty="0">
                        <a:solidFill>
                          <a:schemeClr val="tx2"/>
                        </a:solidFill>
                        <a:effectLst/>
                        <a:latin typeface="+mn-lt"/>
                        <a:ea typeface="Batang" panose="02030600000101010101" pitchFamily="18" charset="-127"/>
                        <a:cs typeface="+mn-cs"/>
                      </a:endParaRP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400" dirty="0"/>
                        <a:t>-</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29627973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Patients on the </a:t>
                      </a:r>
                      <a:r>
                        <a:rPr lang="en-GB" sz="1400" b="1" kern="1200" dirty="0">
                          <a:solidFill>
                            <a:schemeClr val="tx2"/>
                          </a:solidFill>
                          <a:effectLst/>
                          <a:latin typeface="+mn-lt"/>
                          <a:ea typeface="Batang" panose="02030600000101010101" pitchFamily="18" charset="-127"/>
                          <a:cs typeface="+mn-cs"/>
                        </a:rPr>
                        <a:t>waiting list </a:t>
                      </a:r>
                      <a:r>
                        <a:rPr lang="en-GB" sz="1400" b="1" kern="1200">
                          <a:solidFill>
                            <a:schemeClr val="tx2"/>
                          </a:solidFill>
                          <a:effectLst/>
                          <a:latin typeface="+mn-lt"/>
                          <a:ea typeface="Batang" panose="02030600000101010101" pitchFamily="18" charset="-127"/>
                          <a:cs typeface="+mn-cs"/>
                        </a:rPr>
                        <a:t>for LT </a:t>
                      </a:r>
                      <a:r>
                        <a:rPr lang="en-GB" sz="1400" kern="1200" dirty="0">
                          <a:solidFill>
                            <a:schemeClr val="dk1"/>
                          </a:solidFill>
                          <a:effectLst/>
                          <a:latin typeface="+mn-lt"/>
                          <a:ea typeface="+mn-ea"/>
                          <a:cs typeface="+mn-cs"/>
                        </a:rPr>
                        <a:t>should </a:t>
                      </a:r>
                      <a:r>
                        <a:rPr lang="en-GB" sz="1400" b="1" kern="1200" dirty="0">
                          <a:solidFill>
                            <a:schemeClr val="tx2"/>
                          </a:solidFill>
                          <a:effectLst/>
                          <a:latin typeface="+mn-lt"/>
                          <a:ea typeface="Batang" panose="02030600000101010101" pitchFamily="18" charset="-127"/>
                          <a:cs typeface="+mn-cs"/>
                        </a:rPr>
                        <a:t>undergo surveillance</a:t>
                      </a:r>
                      <a:br>
                        <a:rPr lang="en-GB" sz="1400" b="1" kern="1200" dirty="0">
                          <a:solidFill>
                            <a:schemeClr val="tx2"/>
                          </a:solidFill>
                          <a:effectLst/>
                          <a:latin typeface="+mn-lt"/>
                          <a:ea typeface="Batang" panose="02030600000101010101" pitchFamily="18" charset="-127"/>
                          <a:cs typeface="+mn-cs"/>
                        </a:rPr>
                      </a:br>
                      <a:r>
                        <a:rPr lang="en-GB" sz="1400" b="1" kern="1200" dirty="0">
                          <a:solidFill>
                            <a:schemeClr val="tx2"/>
                          </a:solidFill>
                          <a:effectLst/>
                          <a:latin typeface="+mn-lt"/>
                          <a:ea typeface="Batang" panose="02030600000101010101" pitchFamily="18" charset="-127"/>
                          <a:cs typeface="+mn-cs"/>
                        </a:rPr>
                        <a:t>for HCC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To detect and manage tumour occurrence or tumour response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To help </a:t>
                      </a:r>
                      <a:r>
                        <a:rPr lang="en-GB" sz="1400" b="1" kern="1200" dirty="0">
                          <a:solidFill>
                            <a:schemeClr val="tx2"/>
                          </a:solidFill>
                          <a:effectLst/>
                          <a:latin typeface="+mn-lt"/>
                          <a:ea typeface="Batang" panose="02030600000101010101" pitchFamily="18" charset="-127"/>
                          <a:cs typeface="+mn-cs"/>
                        </a:rPr>
                        <a:t>define priority policies </a:t>
                      </a:r>
                      <a:r>
                        <a:rPr lang="en-GB" sz="1400" kern="1200" dirty="0">
                          <a:solidFill>
                            <a:schemeClr val="dk1"/>
                          </a:solidFill>
                          <a:effectLst/>
                          <a:latin typeface="+mn-lt"/>
                          <a:ea typeface="+mn-ea"/>
                          <a:cs typeface="+mn-cs"/>
                        </a:rPr>
                        <a:t>for transplantation </a:t>
                      </a:r>
                      <a:endParaRPr lang="en-GB" sz="1400" b="0" i="0" u="none" strike="noStrike" kern="1200" baseline="0" dirty="0">
                        <a:solidFill>
                          <a:schemeClr val="tx1"/>
                        </a:solidFill>
                        <a:latin typeface="+mn-lt"/>
                        <a:ea typeface="+mn-ea"/>
                        <a:cs typeface="+mn-cs"/>
                      </a:endParaRP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Strong</a:t>
                      </a:r>
                    </a:p>
                  </a:txBody>
                  <a:tcPr marL="46545" marR="46545"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391980" y="2816932"/>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2198221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a:t>Diagnosis</a:t>
            </a:r>
            <a:endParaRPr lang="en-GB"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dirty="0"/>
              <a:t>1. International Consensus Group for Hepatocellular Neoplasia. Hepatology 2009;49:658–64; </a:t>
            </a:r>
            <a:br>
              <a:rPr lang="en-GB" dirty="0"/>
            </a:br>
            <a:r>
              <a:rPr lang="en-GB" dirty="0"/>
              <a:t>2. Bosman FT, et al. WHO Classification of Tumours of the Digestive System. Fourth Edition. IARC press; 2010;</a:t>
            </a:r>
          </a:p>
          <a:p>
            <a:r>
              <a:rPr lang="en-GB"/>
              <a:t>EASL CPG HCC. J Hepatol 2018; doi: 10.1016/j.jhep.2018.03.019</a:t>
            </a:r>
            <a:endParaRPr lang="en-GB" dirty="0"/>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a:t>Diagnosis generally relies on pathology</a:t>
            </a:r>
          </a:p>
          <a:p>
            <a:r>
              <a:rPr lang="en-GB"/>
              <a:t>Non-invasive criteria can be used in patients with cirrhosis</a:t>
            </a:r>
          </a:p>
          <a:p>
            <a:pPr lvl="1"/>
            <a:r>
              <a:rPr lang="en-GB"/>
              <a:t>Peculiar vascular derangement occurs during hepatic carcinogenesis</a:t>
            </a:r>
          </a:p>
          <a:p>
            <a:pPr lvl="1"/>
            <a:r>
              <a:rPr lang="en-GB"/>
              <a:t>High pre-test probability of HCC</a:t>
            </a:r>
            <a:endParaRPr lang="en-GB" dirty="0"/>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933300178"/>
              </p:ext>
            </p:extLst>
          </p:nvPr>
        </p:nvGraphicFramePr>
        <p:xfrm>
          <a:off x="763712" y="2996952"/>
          <a:ext cx="7300788" cy="2072640"/>
        </p:xfrm>
        <a:graphic>
          <a:graphicData uri="http://schemas.openxmlformats.org/drawingml/2006/table">
            <a:tbl>
              <a:tblPr firstRow="1" bandRow="1">
                <a:tableStyleId>{5C22544A-7EE6-4342-B048-85BDC9FD1C3A}</a:tableStyleId>
              </a:tblPr>
              <a:tblGrid>
                <a:gridCol w="5565948">
                  <a:extLst>
                    <a:ext uri="{9D8B030D-6E8A-4147-A177-3AD203B41FA5}">
                      <a16:colId xmlns:a16="http://schemas.microsoft.com/office/drawing/2014/main" xmlns="" val="20001"/>
                    </a:ext>
                  </a:extLst>
                </a:gridCol>
                <a:gridCol w="867420">
                  <a:extLst>
                    <a:ext uri="{9D8B030D-6E8A-4147-A177-3AD203B41FA5}">
                      <a16:colId xmlns:a16="http://schemas.microsoft.com/office/drawing/2014/main" xmlns="" val="20002"/>
                    </a:ext>
                  </a:extLst>
                </a:gridCol>
                <a:gridCol w="867420">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kern="1200" dirty="0">
                          <a:solidFill>
                            <a:schemeClr val="dk1"/>
                          </a:solidFill>
                          <a:effectLst/>
                          <a:latin typeface="+mn-lt"/>
                          <a:ea typeface="+mn-ea"/>
                          <a:cs typeface="+mn-cs"/>
                        </a:rPr>
                        <a:t>Diagnosis of </a:t>
                      </a:r>
                      <a:r>
                        <a:rPr lang="en-GB" sz="1400" b="1" kern="1200" dirty="0">
                          <a:solidFill>
                            <a:schemeClr val="tx2"/>
                          </a:solidFill>
                          <a:effectLst/>
                          <a:latin typeface="+mn-lt"/>
                          <a:ea typeface="+mn-ea"/>
                          <a:cs typeface="+mn-cs"/>
                        </a:rPr>
                        <a:t>HCC in cirrhotic </a:t>
                      </a:r>
                      <a:r>
                        <a:rPr lang="en-GB" sz="1400" kern="1200" dirty="0">
                          <a:solidFill>
                            <a:schemeClr val="dk1"/>
                          </a:solidFill>
                          <a:effectLst/>
                          <a:latin typeface="+mn-lt"/>
                          <a:ea typeface="+mn-ea"/>
                          <a:cs typeface="+mn-cs"/>
                        </a:rPr>
                        <a:t>patients should be based on </a:t>
                      </a:r>
                      <a:br>
                        <a:rPr lang="en-GB" sz="1400" kern="1200" dirty="0">
                          <a:solidFill>
                            <a:schemeClr val="dk1"/>
                          </a:solidFill>
                          <a:effectLst/>
                          <a:latin typeface="+mn-lt"/>
                          <a:ea typeface="+mn-ea"/>
                          <a:cs typeface="+mn-cs"/>
                        </a:rPr>
                      </a:br>
                      <a:r>
                        <a:rPr lang="en-GB" sz="1400" b="1" kern="1200" dirty="0">
                          <a:solidFill>
                            <a:schemeClr val="tx2"/>
                          </a:solidFill>
                          <a:effectLst/>
                          <a:latin typeface="+mn-lt"/>
                          <a:ea typeface="+mn-ea"/>
                          <a:cs typeface="+mn-cs"/>
                        </a:rPr>
                        <a:t>non-invasive criteria and/or pathology </a:t>
                      </a:r>
                      <a:endParaRPr lang="en-GB" sz="14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365093">
                <a:tc>
                  <a:txBody>
                    <a:bodyPr/>
                    <a:lstStyle/>
                    <a:p>
                      <a:r>
                        <a:rPr lang="en-GB" sz="1400" kern="1200" dirty="0">
                          <a:solidFill>
                            <a:schemeClr val="dk1"/>
                          </a:solidFill>
                          <a:effectLst/>
                          <a:latin typeface="+mn-lt"/>
                          <a:ea typeface="+mn-ea"/>
                          <a:cs typeface="+mn-cs"/>
                        </a:rPr>
                        <a:t>In </a:t>
                      </a:r>
                      <a:r>
                        <a:rPr lang="en-GB" sz="1400" b="1" kern="1200" dirty="0">
                          <a:solidFill>
                            <a:schemeClr val="tx2"/>
                          </a:solidFill>
                          <a:effectLst/>
                          <a:latin typeface="+mn-lt"/>
                          <a:ea typeface="+mn-ea"/>
                          <a:cs typeface="+mn-cs"/>
                        </a:rPr>
                        <a:t>non-cirrhotic </a:t>
                      </a:r>
                      <a:r>
                        <a:rPr lang="en-GB" sz="1400" kern="1200" dirty="0">
                          <a:solidFill>
                            <a:schemeClr val="dk1"/>
                          </a:solidFill>
                          <a:effectLst/>
                          <a:latin typeface="+mn-lt"/>
                          <a:ea typeface="+mn-ea"/>
                          <a:cs typeface="+mn-cs"/>
                        </a:rPr>
                        <a:t>patients, diagnosis of HCC should be confirmed by </a:t>
                      </a:r>
                      <a:r>
                        <a:rPr lang="en-GB" sz="1400" b="1" kern="1200" dirty="0">
                          <a:solidFill>
                            <a:schemeClr val="tx2"/>
                          </a:solidFill>
                          <a:effectLst/>
                          <a:latin typeface="+mn-lt"/>
                          <a:ea typeface="+mn-ea"/>
                          <a:cs typeface="+mn-cs"/>
                        </a:rPr>
                        <a:t>pathology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21399914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2"/>
                          </a:solidFill>
                          <a:effectLst/>
                          <a:latin typeface="+mn-lt"/>
                          <a:ea typeface="+mn-ea"/>
                          <a:cs typeface="+mn-cs"/>
                        </a:rPr>
                        <a:t>Pathological diagnosis </a:t>
                      </a:r>
                      <a:r>
                        <a:rPr lang="en-GB" sz="1400" kern="1200" dirty="0">
                          <a:solidFill>
                            <a:schemeClr val="dk1"/>
                          </a:solidFill>
                          <a:effectLst/>
                          <a:latin typeface="+mn-lt"/>
                          <a:ea typeface="+mn-ea"/>
                          <a:cs typeface="+mn-cs"/>
                        </a:rPr>
                        <a:t>of HCC should be </a:t>
                      </a:r>
                      <a:r>
                        <a:rPr lang="en-GB" sz="1400" b="1" kern="1200" dirty="0">
                          <a:solidFill>
                            <a:schemeClr val="tx2"/>
                          </a:solidFill>
                          <a:effectLst/>
                          <a:latin typeface="+mn-lt"/>
                          <a:ea typeface="+mn-ea"/>
                          <a:cs typeface="+mn-cs"/>
                        </a:rPr>
                        <a:t>based on International Consensus recommendations</a:t>
                      </a:r>
                      <a:r>
                        <a:rPr lang="en-GB" sz="1400" b="1" kern="1200" baseline="30000" dirty="0">
                          <a:solidFill>
                            <a:schemeClr val="tx2"/>
                          </a:solidFill>
                          <a:effectLst/>
                          <a:latin typeface="+mn-lt"/>
                          <a:ea typeface="+mn-ea"/>
                          <a:cs typeface="+mn-cs"/>
                        </a:rPr>
                        <a:t>1,2</a:t>
                      </a:r>
                      <a:r>
                        <a:rPr lang="en-GB" sz="1400" b="1" kern="1200" dirty="0">
                          <a:solidFill>
                            <a:schemeClr val="accent1"/>
                          </a:solidFill>
                          <a:effectLst/>
                          <a:latin typeface="+mn-lt"/>
                          <a:ea typeface="+mn-ea"/>
                          <a:cs typeface="+mn-cs"/>
                        </a:rPr>
                        <a:t> </a:t>
                      </a:r>
                      <a:r>
                        <a:rPr lang="en-GB" sz="1400" kern="1200" dirty="0">
                          <a:solidFill>
                            <a:schemeClr val="dk1"/>
                          </a:solidFill>
                          <a:effectLst/>
                          <a:latin typeface="+mn-lt"/>
                          <a:ea typeface="+mn-ea"/>
                          <a:cs typeface="+mn-cs"/>
                        </a:rPr>
                        <a:t>using the required histological and </a:t>
                      </a:r>
                      <a:r>
                        <a:rPr lang="en-GB" sz="1400" kern="1200" dirty="0" err="1">
                          <a:solidFill>
                            <a:schemeClr val="dk1"/>
                          </a:solidFill>
                          <a:effectLst/>
                          <a:latin typeface="+mn-lt"/>
                          <a:ea typeface="+mn-ea"/>
                          <a:cs typeface="+mn-cs"/>
                        </a:rPr>
                        <a:t>immunohistological</a:t>
                      </a:r>
                      <a:r>
                        <a:rPr lang="en-GB" sz="1400" kern="1200" dirty="0">
                          <a:solidFill>
                            <a:schemeClr val="dk1"/>
                          </a:solidFill>
                          <a:effectLst/>
                          <a:latin typeface="+mn-lt"/>
                          <a:ea typeface="+mn-ea"/>
                          <a:cs typeface="+mn-cs"/>
                        </a:rPr>
                        <a:t> analyses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391980" y="2996952"/>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954478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normAutofit/>
          </a:bodyPr>
          <a:lstStyle/>
          <a:p>
            <a:r>
              <a:rPr lang="en-GB" dirty="0"/>
              <a:t>Non-invasive diagnosis</a:t>
            </a:r>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a:xfrm>
            <a:off x="4925" y="5949280"/>
            <a:ext cx="7519403" cy="907641"/>
          </a:xfrm>
        </p:spPr>
        <p:txBody>
          <a:bodyPr/>
          <a:lstStyle/>
          <a:p>
            <a:endParaRPr lang="en-GB" dirty="0"/>
          </a:p>
          <a:p>
            <a:r>
              <a:rPr lang="en-GB" dirty="0"/>
              <a:t>*Diagnosis is based on the identification of the typical hallmarks of HCC, which differ according to imaging techniques or contrast agents (APHE with washout in the portal venous or delayed phases on CT and MRI using extracellular contrast agents or </a:t>
            </a:r>
            <a:r>
              <a:rPr lang="en-GB" dirty="0" err="1"/>
              <a:t>gadobenate</a:t>
            </a:r>
            <a:r>
              <a:rPr lang="en-GB" dirty="0"/>
              <a:t> </a:t>
            </a:r>
            <a:r>
              <a:rPr lang="en-GB" dirty="0" err="1"/>
              <a:t>dimeglumine</a:t>
            </a:r>
            <a:r>
              <a:rPr lang="en-GB" dirty="0"/>
              <a:t>, APHE with washout in the portal venous phase on MRI using </a:t>
            </a:r>
            <a:r>
              <a:rPr lang="en-GB" dirty="0" err="1"/>
              <a:t>gadoxetic</a:t>
            </a:r>
            <a:r>
              <a:rPr lang="en-GB" dirty="0"/>
              <a:t> acid, APHE with late-onset [&gt;60 seconds] washout of mild intensity on CEUS)</a:t>
            </a:r>
          </a:p>
          <a:p>
            <a:r>
              <a:rPr lang="en-GB"/>
              <a:t>EASL CPG HCC. J Hepatol 2018; doi: 10.1016/j.jhep.2018.03.019</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a:t>Non-invasive diagnostic criteria for patients with cirrhosis require particular imaging techniques</a:t>
            </a:r>
            <a:endParaRPr lang="en-GB" dirty="0"/>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312155220"/>
              </p:ext>
            </p:extLst>
          </p:nvPr>
        </p:nvGraphicFramePr>
        <p:xfrm>
          <a:off x="755092" y="2204864"/>
          <a:ext cx="7314171" cy="2651093"/>
        </p:xfrm>
        <a:graphic>
          <a:graphicData uri="http://schemas.openxmlformats.org/drawingml/2006/table">
            <a:tbl>
              <a:tblPr firstRow="1" bandRow="1">
                <a:tableStyleId>{5C22544A-7EE6-4342-B048-85BDC9FD1C3A}</a:tableStyleId>
              </a:tblPr>
              <a:tblGrid>
                <a:gridCol w="5576151">
                  <a:extLst>
                    <a:ext uri="{9D8B030D-6E8A-4147-A177-3AD203B41FA5}">
                      <a16:colId xmlns:a16="http://schemas.microsoft.com/office/drawing/2014/main" xmlns="" val="20001"/>
                    </a:ext>
                  </a:extLst>
                </a:gridCol>
                <a:gridCol w="869010">
                  <a:extLst>
                    <a:ext uri="{9D8B030D-6E8A-4147-A177-3AD203B41FA5}">
                      <a16:colId xmlns:a16="http://schemas.microsoft.com/office/drawing/2014/main" xmlns="" val="20002"/>
                    </a:ext>
                  </a:extLst>
                </a:gridCol>
                <a:gridCol w="869010">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kern="1200" dirty="0">
                          <a:solidFill>
                            <a:schemeClr val="dk1"/>
                          </a:solidFill>
                          <a:effectLst/>
                          <a:latin typeface="+mn-lt"/>
                          <a:ea typeface="+mn-ea"/>
                          <a:cs typeface="+mn-cs"/>
                        </a:rPr>
                        <a:t>Non-invasive criteria* can </a:t>
                      </a:r>
                      <a:r>
                        <a:rPr lang="en-GB" sz="1400" b="1" kern="1200" dirty="0">
                          <a:solidFill>
                            <a:schemeClr val="tx2"/>
                          </a:solidFill>
                          <a:effectLst/>
                          <a:latin typeface="+mn-lt"/>
                          <a:ea typeface="+mn-ea"/>
                          <a:cs typeface="+mn-cs"/>
                        </a:rPr>
                        <a:t>only be applied to cirrhotic patients </a:t>
                      </a:r>
                      <a:r>
                        <a:rPr lang="en-GB" sz="1400" kern="1200" dirty="0">
                          <a:solidFill>
                            <a:schemeClr val="dk1"/>
                          </a:solidFill>
                          <a:effectLst/>
                          <a:latin typeface="+mn-lt"/>
                          <a:ea typeface="+mn-ea"/>
                          <a:cs typeface="+mn-cs"/>
                        </a:rPr>
                        <a:t>for nodule(s) ≥1 cm, in light of the high pre-test probability, and are based on imaging techniques obtained by </a:t>
                      </a:r>
                      <a:r>
                        <a:rPr lang="en-GB" sz="1400" b="1" kern="1200" dirty="0">
                          <a:solidFill>
                            <a:schemeClr val="tx2"/>
                          </a:solidFill>
                          <a:effectLst/>
                          <a:latin typeface="+mn-lt"/>
                          <a:ea typeface="+mn-ea"/>
                          <a:cs typeface="+mn-cs"/>
                        </a:rPr>
                        <a:t>multiphasic CT, dynamic contrast-enhanced MRI</a:t>
                      </a:r>
                      <a:r>
                        <a:rPr lang="en-GB" sz="1400" kern="1200" dirty="0">
                          <a:solidFill>
                            <a:schemeClr val="dk1"/>
                          </a:solidFill>
                          <a:effectLst/>
                          <a:latin typeface="+mn-lt"/>
                          <a:ea typeface="+mn-ea"/>
                          <a:cs typeface="+mn-cs"/>
                        </a:rPr>
                        <a:t>…</a:t>
                      </a: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t>Strong</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effectLst/>
                          <a:latin typeface="+mn-lt"/>
                          <a:ea typeface="+mn-ea"/>
                          <a:cs typeface="+mn-cs"/>
                        </a:rPr>
                        <a:t>…</a:t>
                      </a:r>
                      <a:r>
                        <a:rPr lang="en-GB" sz="1400" kern="1200" dirty="0">
                          <a:solidFill>
                            <a:schemeClr val="dk1"/>
                          </a:solidFill>
                          <a:effectLst/>
                          <a:latin typeface="+mn-lt"/>
                          <a:ea typeface="+mn-ea"/>
                          <a:cs typeface="+mn-cs"/>
                        </a:rPr>
                        <a:t>or </a:t>
                      </a:r>
                      <a:r>
                        <a:rPr lang="en-GB" sz="1400" b="0" kern="1200" dirty="0">
                          <a:solidFill>
                            <a:schemeClr val="tx1"/>
                          </a:solidFill>
                          <a:effectLst/>
                          <a:latin typeface="+mn-lt"/>
                          <a:ea typeface="+mn-ea"/>
                          <a:cs typeface="+mn-cs"/>
                        </a:rPr>
                        <a:t>CEUS</a:t>
                      </a:r>
                      <a:r>
                        <a:rPr lang="en-GB" sz="1400" kern="1200" dirty="0">
                          <a:solidFill>
                            <a:schemeClr val="dk1"/>
                          </a:solidFill>
                          <a:effectLst/>
                          <a:latin typeface="+mn-lt"/>
                          <a:ea typeface="+mn-ea"/>
                          <a:cs typeface="+mn-cs"/>
                        </a:rPr>
                        <a:t> </a:t>
                      </a:r>
                      <a:endParaRPr lang="en-GB" sz="1400" b="0" i="0" u="none" strike="noStrike" kern="1200" baseline="0" dirty="0">
                        <a:solidFill>
                          <a:schemeClr val="tx1"/>
                        </a:solidFill>
                        <a:latin typeface="+mn-lt"/>
                        <a:ea typeface="+mn-ea"/>
                        <a:cs typeface="+mn-cs"/>
                      </a:endParaRP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400" dirty="0"/>
                        <a:t>Weak</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2139991481"/>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Because of their </a:t>
                      </a:r>
                      <a:r>
                        <a:rPr lang="en-GB" sz="1400" b="1" kern="1200" dirty="0">
                          <a:solidFill>
                            <a:schemeClr val="tx2"/>
                          </a:solidFill>
                          <a:effectLst/>
                          <a:latin typeface="+mn-lt"/>
                          <a:ea typeface="+mn-ea"/>
                          <a:cs typeface="+mn-cs"/>
                        </a:rPr>
                        <a:t>higher sensitivity </a:t>
                      </a:r>
                      <a:r>
                        <a:rPr lang="en-GB" sz="1400" kern="1200" dirty="0">
                          <a:solidFill>
                            <a:schemeClr val="dk1"/>
                          </a:solidFill>
                          <a:effectLst/>
                          <a:latin typeface="+mn-lt"/>
                          <a:ea typeface="+mn-ea"/>
                          <a:cs typeface="+mn-cs"/>
                        </a:rPr>
                        <a:t>and the analysis of the whole liver, </a:t>
                      </a:r>
                      <a:r>
                        <a:rPr lang="en-GB" sz="1400" b="1" kern="1200" dirty="0">
                          <a:solidFill>
                            <a:schemeClr val="tx2"/>
                          </a:solidFill>
                          <a:effectLst/>
                          <a:latin typeface="+mn-lt"/>
                          <a:ea typeface="+mn-ea"/>
                          <a:cs typeface="+mn-cs"/>
                        </a:rPr>
                        <a:t>CT</a:t>
                      </a:r>
                      <a:r>
                        <a:rPr lang="en-GB" sz="1400" b="1" kern="1200" dirty="0">
                          <a:solidFill>
                            <a:schemeClr val="accent1"/>
                          </a:solidFill>
                          <a:effectLst/>
                          <a:latin typeface="+mn-lt"/>
                          <a:ea typeface="+mn-ea"/>
                          <a:cs typeface="+mn-cs"/>
                        </a:rPr>
                        <a:t> </a:t>
                      </a:r>
                      <a:r>
                        <a:rPr lang="en-GB" sz="1400" kern="1200" dirty="0">
                          <a:solidFill>
                            <a:schemeClr val="dk1"/>
                          </a:solidFill>
                          <a:effectLst/>
                          <a:latin typeface="+mn-lt"/>
                          <a:ea typeface="+mn-ea"/>
                          <a:cs typeface="+mn-cs"/>
                        </a:rPr>
                        <a:t>or </a:t>
                      </a:r>
                      <a:r>
                        <a:rPr lang="en-GB" sz="1400" b="1" kern="1200" dirty="0">
                          <a:solidFill>
                            <a:schemeClr val="tx2"/>
                          </a:solidFill>
                          <a:effectLst/>
                          <a:latin typeface="+mn-lt"/>
                          <a:ea typeface="+mn-ea"/>
                          <a:cs typeface="+mn-cs"/>
                        </a:rPr>
                        <a:t>MRI</a:t>
                      </a:r>
                      <a:r>
                        <a:rPr lang="en-GB" sz="1400" kern="1200" dirty="0">
                          <a:solidFill>
                            <a:schemeClr val="dk1"/>
                          </a:solidFill>
                          <a:effectLst/>
                          <a:latin typeface="+mn-lt"/>
                          <a:ea typeface="+mn-ea"/>
                          <a:cs typeface="+mn-cs"/>
                        </a:rPr>
                        <a:t> should be used </a:t>
                      </a:r>
                      <a:r>
                        <a:rPr lang="en-GB" sz="1400" b="1" kern="1200" dirty="0">
                          <a:solidFill>
                            <a:schemeClr val="tx2"/>
                          </a:solidFill>
                          <a:effectLst/>
                          <a:latin typeface="+mn-lt"/>
                          <a:ea typeface="+mn-ea"/>
                          <a:cs typeface="+mn-cs"/>
                        </a:rPr>
                        <a:t>first </a:t>
                      </a: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400" dirty="0"/>
                        <a:t>Strong</a:t>
                      </a:r>
                    </a:p>
                  </a:txBody>
                  <a:tcPr marL="46545" marR="46545"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139823969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2"/>
                          </a:solidFill>
                          <a:effectLst/>
                          <a:latin typeface="+mn-lt"/>
                          <a:ea typeface="+mn-ea"/>
                          <a:cs typeface="+mn-cs"/>
                        </a:rPr>
                        <a:t>FDG PET scan is not recommended </a:t>
                      </a:r>
                      <a:r>
                        <a:rPr lang="en-GB" sz="1400" kern="1200" dirty="0">
                          <a:solidFill>
                            <a:schemeClr val="dk1"/>
                          </a:solidFill>
                          <a:effectLst/>
                          <a:latin typeface="+mn-lt"/>
                          <a:ea typeface="+mn-ea"/>
                          <a:cs typeface="+mn-cs"/>
                        </a:rPr>
                        <a:t>for early diagnosis of HCC because of the </a:t>
                      </a:r>
                      <a:r>
                        <a:rPr lang="en-GB" sz="1400" b="1" kern="1200" dirty="0">
                          <a:solidFill>
                            <a:schemeClr val="tx2"/>
                          </a:solidFill>
                          <a:effectLst/>
                          <a:latin typeface="+mn-lt"/>
                          <a:ea typeface="+mn-ea"/>
                          <a:cs typeface="+mn-cs"/>
                        </a:rPr>
                        <a:t>high false-negative rate </a:t>
                      </a:r>
                    </a:p>
                  </a:txBody>
                  <a:tcPr marL="46545" marR="46545">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Strong</a:t>
                      </a:r>
                    </a:p>
                  </a:txBody>
                  <a:tcPr marL="46545" marR="46545"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412177" y="2218209"/>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946873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a:t>Recall policy</a:t>
            </a:r>
            <a:endParaRPr lang="en-GB"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EASL CPG HCC. J Hepatol 2018; doi: 10.1016/j.jhep.2018.03.019 </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Appropriate recall policy is crucial for the success of surveillance procedures</a:t>
            </a:r>
          </a:p>
          <a:p>
            <a:pPr lvl="1"/>
            <a:r>
              <a:rPr lang="en-GB" dirty="0"/>
              <a:t>Defined algorithm followed when surveillance tests are abnormal</a:t>
            </a:r>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2962043760"/>
              </p:ext>
            </p:extLst>
          </p:nvPr>
        </p:nvGraphicFramePr>
        <p:xfrm>
          <a:off x="770515" y="2708920"/>
          <a:ext cx="7303609" cy="3139440"/>
        </p:xfrm>
        <a:graphic>
          <a:graphicData uri="http://schemas.openxmlformats.org/drawingml/2006/table">
            <a:tbl>
              <a:tblPr firstRow="1" bandRow="1">
                <a:tableStyleId>{5C22544A-7EE6-4342-B048-85BDC9FD1C3A}</a:tableStyleId>
              </a:tblPr>
              <a:tblGrid>
                <a:gridCol w="5568099">
                  <a:extLst>
                    <a:ext uri="{9D8B030D-6E8A-4147-A177-3AD203B41FA5}">
                      <a16:colId xmlns:a16="http://schemas.microsoft.com/office/drawing/2014/main" xmlns="" val="20001"/>
                    </a:ext>
                  </a:extLst>
                </a:gridCol>
                <a:gridCol w="867755">
                  <a:extLst>
                    <a:ext uri="{9D8B030D-6E8A-4147-A177-3AD203B41FA5}">
                      <a16:colId xmlns:a16="http://schemas.microsoft.com/office/drawing/2014/main" xmlns="" val="20002"/>
                    </a:ext>
                  </a:extLst>
                </a:gridCol>
                <a:gridCol w="867755">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kern="1200" dirty="0">
                          <a:solidFill>
                            <a:schemeClr val="dk1"/>
                          </a:solidFill>
                          <a:effectLst/>
                          <a:latin typeface="+mn-lt"/>
                          <a:ea typeface="+mn-ea"/>
                          <a:cs typeface="+mn-cs"/>
                        </a:rPr>
                        <a:t>In patients at </a:t>
                      </a:r>
                      <a:r>
                        <a:rPr lang="en-GB" sz="1400" b="0" kern="1200" dirty="0">
                          <a:solidFill>
                            <a:schemeClr val="tx1"/>
                          </a:solidFill>
                          <a:effectLst/>
                          <a:latin typeface="+mn-lt"/>
                          <a:ea typeface="+mn-ea"/>
                          <a:cs typeface="+mn-cs"/>
                        </a:rPr>
                        <a:t>high risk of developing HCC:</a:t>
                      </a:r>
                    </a:p>
                    <a:p>
                      <a:pPr marL="285750" indent="-285750">
                        <a:buFont typeface="Arial" panose="020B0604020202020204" pitchFamily="34" charset="0"/>
                        <a:buChar char="•"/>
                      </a:pPr>
                      <a:r>
                        <a:rPr lang="en-GB" sz="1400" b="0" kern="1200" dirty="0">
                          <a:solidFill>
                            <a:schemeClr val="tx1"/>
                          </a:solidFill>
                          <a:effectLst/>
                          <a:latin typeface="+mn-lt"/>
                          <a:ea typeface="+mn-ea"/>
                          <a:cs typeface="+mn-cs"/>
                        </a:rPr>
                        <a:t>Nodule(s) &lt;1 cm detected by US should be followed at ≤4-month intervals in the first </a:t>
                      </a:r>
                      <a:r>
                        <a:rPr lang="en-GB" sz="1400" kern="1200" dirty="0">
                          <a:solidFill>
                            <a:schemeClr val="dk1"/>
                          </a:solidFill>
                          <a:effectLst/>
                          <a:latin typeface="+mn-lt"/>
                          <a:ea typeface="+mn-ea"/>
                          <a:cs typeface="+mn-cs"/>
                        </a:rPr>
                        <a:t>year</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If no increase in size or number of nodules, surveillance can be returned to the usual 6-month interval</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t>Weak</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474789">
                <a:tc>
                  <a:txBody>
                    <a:bodyPr/>
                    <a:lstStyle/>
                    <a:p>
                      <a:r>
                        <a:rPr lang="en-GB" sz="1400" kern="1200" dirty="0">
                          <a:solidFill>
                            <a:schemeClr val="dk1"/>
                          </a:solidFill>
                          <a:effectLst/>
                          <a:latin typeface="+mn-lt"/>
                          <a:ea typeface="+mn-ea"/>
                          <a:cs typeface="+mn-cs"/>
                        </a:rPr>
                        <a:t>In </a:t>
                      </a:r>
                      <a:r>
                        <a:rPr lang="en-GB" sz="1400" b="1" kern="1200" dirty="0">
                          <a:solidFill>
                            <a:schemeClr val="tx2"/>
                          </a:solidFill>
                          <a:effectLst/>
                          <a:latin typeface="+mn-lt"/>
                          <a:ea typeface="+mn-ea"/>
                          <a:cs typeface="+mn-cs"/>
                        </a:rPr>
                        <a:t>cirrhotic patients</a:t>
                      </a:r>
                      <a:r>
                        <a:rPr lang="en-GB" sz="1400" kern="1200" dirty="0">
                          <a:solidFill>
                            <a:schemeClr val="tx2"/>
                          </a:solidFill>
                          <a:effectLst/>
                          <a:latin typeface="+mn-lt"/>
                          <a:ea typeface="+mn-ea"/>
                          <a:cs typeface="+mn-cs"/>
                        </a:rPr>
                        <a:t>, </a:t>
                      </a:r>
                      <a:r>
                        <a:rPr lang="en-GB" sz="1400" b="1" kern="1200" dirty="0">
                          <a:solidFill>
                            <a:schemeClr val="tx2"/>
                          </a:solidFill>
                          <a:effectLst/>
                          <a:latin typeface="+mn-lt"/>
                          <a:ea typeface="+mn-ea"/>
                          <a:cs typeface="+mn-cs"/>
                        </a:rPr>
                        <a:t>diagnosis of HCC for nodules of ≥1 cm</a:t>
                      </a:r>
                      <a:r>
                        <a:rPr lang="en-GB" sz="1400" kern="1200" dirty="0">
                          <a:solidFill>
                            <a:schemeClr val="tx2"/>
                          </a:solidFill>
                          <a:effectLst/>
                          <a:latin typeface="+mn-lt"/>
                          <a:ea typeface="+mn-ea"/>
                          <a:cs typeface="+mn-cs"/>
                        </a:rPr>
                        <a:t> </a:t>
                      </a:r>
                      <a:r>
                        <a:rPr lang="en-GB" sz="1400" kern="1200" dirty="0">
                          <a:solidFill>
                            <a:schemeClr val="dk1"/>
                          </a:solidFill>
                          <a:effectLst/>
                          <a:latin typeface="+mn-lt"/>
                          <a:ea typeface="+mn-ea"/>
                          <a:cs typeface="+mn-cs"/>
                        </a:rPr>
                        <a:t>can be achieved with </a:t>
                      </a:r>
                      <a:r>
                        <a:rPr lang="en-GB" sz="1400" b="1" kern="1200" dirty="0">
                          <a:solidFill>
                            <a:schemeClr val="tx2"/>
                          </a:solidFill>
                          <a:effectLst/>
                          <a:latin typeface="+mn-lt"/>
                          <a:ea typeface="+mn-ea"/>
                          <a:cs typeface="+mn-cs"/>
                        </a:rPr>
                        <a:t>non-invasive criteria and/or biopsy-proven </a:t>
                      </a:r>
                      <a:r>
                        <a:rPr lang="en-GB" sz="1400" kern="1200" dirty="0">
                          <a:solidFill>
                            <a:schemeClr val="dk1"/>
                          </a:solidFill>
                          <a:effectLst/>
                          <a:latin typeface="+mn-lt"/>
                          <a:ea typeface="+mn-ea"/>
                          <a:cs typeface="+mn-cs"/>
                        </a:rPr>
                        <a:t>pathological confirmation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21399914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2"/>
                          </a:solidFill>
                          <a:effectLst/>
                          <a:latin typeface="+mn-lt"/>
                          <a:ea typeface="+mn-ea"/>
                          <a:cs typeface="+mn-cs"/>
                        </a:rPr>
                        <a:t>Repeated biopsy sampling </a:t>
                      </a:r>
                      <a:r>
                        <a:rPr lang="en-GB" sz="1400" kern="1200" dirty="0">
                          <a:solidFill>
                            <a:schemeClr val="dk1"/>
                          </a:solidFill>
                          <a:effectLst/>
                          <a:latin typeface="+mn-lt"/>
                          <a:ea typeface="+mn-ea"/>
                          <a:cs typeface="+mn-cs"/>
                        </a:rPr>
                        <a:t>is recommended in cases of:</a:t>
                      </a:r>
                    </a:p>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1400" b="1" kern="1200" dirty="0">
                          <a:solidFill>
                            <a:schemeClr val="tx2"/>
                          </a:solidFill>
                          <a:effectLst/>
                          <a:latin typeface="+mn-lt"/>
                          <a:ea typeface="+mn-ea"/>
                          <a:cs typeface="+mn-cs"/>
                        </a:rPr>
                        <a:t>Inconclusive histological </a:t>
                      </a:r>
                      <a:r>
                        <a:rPr lang="en-GB" sz="1400" b="0" kern="1200" dirty="0">
                          <a:solidFill>
                            <a:schemeClr val="tx1"/>
                          </a:solidFill>
                          <a:effectLst/>
                          <a:latin typeface="+mn-lt"/>
                          <a:ea typeface="+mn-ea"/>
                          <a:cs typeface="+mn-cs"/>
                        </a:rPr>
                        <a:t>or</a:t>
                      </a:r>
                      <a:r>
                        <a:rPr lang="en-GB" sz="1400" b="1" kern="1200" dirty="0">
                          <a:solidFill>
                            <a:schemeClr val="accent1"/>
                          </a:solidFill>
                          <a:effectLst/>
                          <a:latin typeface="+mn-lt"/>
                          <a:ea typeface="+mn-ea"/>
                          <a:cs typeface="+mn-cs"/>
                        </a:rPr>
                        <a:t> </a:t>
                      </a:r>
                      <a:r>
                        <a:rPr lang="en-GB" sz="1400" b="1" kern="1200" dirty="0">
                          <a:solidFill>
                            <a:schemeClr val="tx2"/>
                          </a:solidFill>
                          <a:effectLst/>
                          <a:latin typeface="+mn-lt"/>
                          <a:ea typeface="+mn-ea"/>
                          <a:cs typeface="+mn-cs"/>
                        </a:rPr>
                        <a:t>discordant findings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mn-lt"/>
                          <a:ea typeface="+mn-ea"/>
                          <a:cs typeface="+mn-cs"/>
                        </a:rPr>
                        <a:t>In cases of </a:t>
                      </a:r>
                      <a:r>
                        <a:rPr lang="en-GB" sz="1400" b="1" kern="1200" dirty="0">
                          <a:solidFill>
                            <a:schemeClr val="tx2"/>
                          </a:solidFill>
                          <a:effectLst/>
                          <a:latin typeface="+mn-lt"/>
                          <a:ea typeface="+mn-ea"/>
                          <a:cs typeface="+mn-cs"/>
                        </a:rPr>
                        <a:t>growth</a:t>
                      </a:r>
                      <a:r>
                        <a:rPr lang="en-GB" sz="1400" kern="1200" dirty="0">
                          <a:solidFill>
                            <a:schemeClr val="dk1"/>
                          </a:solidFill>
                          <a:effectLst/>
                          <a:latin typeface="+mn-lt"/>
                          <a:ea typeface="+mn-ea"/>
                          <a:cs typeface="+mn-cs"/>
                        </a:rPr>
                        <a:t> or </a:t>
                      </a:r>
                      <a:r>
                        <a:rPr lang="en-GB" sz="1400" b="1" kern="1200" dirty="0">
                          <a:solidFill>
                            <a:schemeClr val="tx2"/>
                          </a:solidFill>
                          <a:effectLst/>
                          <a:latin typeface="+mn-lt"/>
                          <a:ea typeface="+mn-ea"/>
                          <a:cs typeface="+mn-cs"/>
                        </a:rPr>
                        <a:t>change</a:t>
                      </a:r>
                      <a:r>
                        <a:rPr lang="en-GB" sz="1400" kern="1200" dirty="0">
                          <a:solidFill>
                            <a:schemeClr val="dk1"/>
                          </a:solidFill>
                          <a:effectLst/>
                          <a:latin typeface="+mn-lt"/>
                          <a:ea typeface="+mn-ea"/>
                          <a:cs typeface="+mn-cs"/>
                        </a:rPr>
                        <a:t> in </a:t>
                      </a:r>
                      <a:r>
                        <a:rPr lang="en-GB" sz="1400" b="1" kern="1200" dirty="0">
                          <a:solidFill>
                            <a:schemeClr val="tx2"/>
                          </a:solidFill>
                          <a:effectLst/>
                          <a:latin typeface="+mn-lt"/>
                          <a:ea typeface="+mn-ea"/>
                          <a:cs typeface="+mn-cs"/>
                        </a:rPr>
                        <a:t>enhancement pattern </a:t>
                      </a:r>
                      <a:r>
                        <a:rPr lang="en-GB" sz="1400" kern="1200" dirty="0">
                          <a:solidFill>
                            <a:schemeClr val="dk1"/>
                          </a:solidFill>
                          <a:effectLst/>
                          <a:latin typeface="+mn-lt"/>
                          <a:ea typeface="+mn-ea"/>
                          <a:cs typeface="+mn-cs"/>
                        </a:rPr>
                        <a:t>identified during follow-up, but with imaging still </a:t>
                      </a:r>
                      <a:r>
                        <a:rPr lang="en-GB" sz="1400" b="1" kern="1200" dirty="0">
                          <a:solidFill>
                            <a:schemeClr val="tx2"/>
                          </a:solidFill>
                          <a:effectLst/>
                          <a:latin typeface="+mn-lt"/>
                          <a:ea typeface="+mn-ea"/>
                          <a:cs typeface="+mn-cs"/>
                        </a:rPr>
                        <a:t>not diagnostic for HCC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384552" y="2708920"/>
            <a:ext cx="3672697"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15970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0D591D-659A-4CFE-BAA1-5250154EBFC6}"/>
              </a:ext>
            </a:extLst>
          </p:cNvPr>
          <p:cNvSpPr>
            <a:spLocks noGrp="1"/>
          </p:cNvSpPr>
          <p:nvPr>
            <p:ph type="title"/>
          </p:nvPr>
        </p:nvSpPr>
        <p:spPr/>
        <p:txBody>
          <a:bodyPr>
            <a:normAutofit fontScale="90000"/>
          </a:bodyPr>
          <a:lstStyle/>
          <a:p>
            <a:r>
              <a:rPr lang="en-US" dirty="0"/>
              <a:t>Algorithm for diagnosis and recall in </a:t>
            </a:r>
            <a:br>
              <a:rPr lang="en-US" dirty="0"/>
            </a:br>
            <a:r>
              <a:rPr lang="en-US" dirty="0"/>
              <a:t>cirrhotic liver	</a:t>
            </a:r>
            <a:endParaRPr lang="en-GB" dirty="0"/>
          </a:p>
        </p:txBody>
      </p:sp>
      <p:sp>
        <p:nvSpPr>
          <p:cNvPr id="3" name="Text Placeholder 2">
            <a:extLst>
              <a:ext uri="{FF2B5EF4-FFF2-40B4-BE49-F238E27FC236}">
                <a16:creationId xmlns:a16="http://schemas.microsoft.com/office/drawing/2014/main" xmlns="" id="{616AFA34-743E-4EDC-9017-7CB5F0D2DDC6}"/>
              </a:ext>
            </a:extLst>
          </p:cNvPr>
          <p:cNvSpPr>
            <a:spLocks noGrp="1"/>
          </p:cNvSpPr>
          <p:nvPr>
            <p:ph type="body" sz="quarter" idx="10"/>
          </p:nvPr>
        </p:nvSpPr>
        <p:spPr>
          <a:xfrm>
            <a:off x="4925" y="6129300"/>
            <a:ext cx="7519403" cy="727621"/>
          </a:xfrm>
        </p:spPr>
        <p:txBody>
          <a:bodyPr/>
          <a:lstStyle/>
          <a:p>
            <a:r>
              <a:rPr lang="en-US" dirty="0"/>
              <a:t>*Using </a:t>
            </a:r>
            <a:r>
              <a:rPr lang="en-US"/>
              <a:t>extracellular MRI </a:t>
            </a:r>
            <a:r>
              <a:rPr lang="en-US" dirty="0"/>
              <a:t>contrast agents or </a:t>
            </a:r>
            <a:r>
              <a:rPr lang="en-US" dirty="0" err="1"/>
              <a:t>gadobenate</a:t>
            </a:r>
            <a:r>
              <a:rPr lang="en-US" dirty="0"/>
              <a:t> </a:t>
            </a:r>
            <a:r>
              <a:rPr lang="en-US" dirty="0" err="1"/>
              <a:t>dimeglumine</a:t>
            </a:r>
            <a:r>
              <a:rPr lang="en-US" dirty="0"/>
              <a:t>; </a:t>
            </a:r>
            <a:r>
              <a:rPr lang="en-US" baseline="30000" dirty="0"/>
              <a:t>†</a:t>
            </a:r>
            <a:r>
              <a:rPr lang="en-US" dirty="0"/>
              <a:t>Diagnostic criteria: APHE and washout on the portal venous phase; </a:t>
            </a:r>
            <a:r>
              <a:rPr lang="en-US" baseline="30000" dirty="0"/>
              <a:t>‡</a:t>
            </a:r>
            <a:r>
              <a:rPr lang="en-US" dirty="0"/>
              <a:t>Lesion &lt;1 cm stable for 12 months (three controls after 4 months) can be shifted back to regular 6-month surveillance; </a:t>
            </a:r>
            <a:r>
              <a:rPr lang="en-US" baseline="30000" dirty="0"/>
              <a:t>§</a:t>
            </a:r>
            <a:r>
              <a:rPr lang="en-US" dirty="0"/>
              <a:t>Diagnostic criteria: APHE and mild washout after 60 seconds; </a:t>
            </a:r>
            <a:r>
              <a:rPr lang="en-GB" baseline="30000" dirty="0"/>
              <a:t>‖</a:t>
            </a:r>
            <a:r>
              <a:rPr lang="en-GB" dirty="0"/>
              <a:t>Optional for centre-based programmes </a:t>
            </a:r>
          </a:p>
          <a:p>
            <a:r>
              <a:rPr lang="en-GB"/>
              <a:t>EASL CPG HCC. J Hepatol 2018; doi: 10.1016/j.jhep.2018.03.019</a:t>
            </a:r>
          </a:p>
        </p:txBody>
      </p:sp>
      <p:pic>
        <p:nvPicPr>
          <p:cNvPr id="5" name="Picture 4">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
        <p:nvSpPr>
          <p:cNvPr id="6" name="TextBox 5">
            <a:extLst>
              <a:ext uri="{FF2B5EF4-FFF2-40B4-BE49-F238E27FC236}">
                <a16:creationId xmlns:a16="http://schemas.microsoft.com/office/drawing/2014/main" xmlns="" id="{3A289888-924E-4EAD-9154-F023124E4456}"/>
              </a:ext>
            </a:extLst>
          </p:cNvPr>
          <p:cNvSpPr txBox="1"/>
          <p:nvPr/>
        </p:nvSpPr>
        <p:spPr>
          <a:xfrm>
            <a:off x="3718261" y="1315191"/>
            <a:ext cx="2113880" cy="234000"/>
          </a:xfrm>
          <a:prstGeom prst="rect">
            <a:avLst/>
          </a:prstGeom>
          <a:solidFill>
            <a:schemeClr val="tx2"/>
          </a:solidFill>
          <a:ln>
            <a:solidFill>
              <a:schemeClr val="tx2"/>
            </a:solidFill>
          </a:ln>
        </p:spPr>
        <p:txBody>
          <a:bodyPr wrap="none" lIns="18000" tIns="18000" rIns="18000" bIns="18000" rtlCol="0" anchor="ctr">
            <a:noAutofit/>
          </a:bodyPr>
          <a:lstStyle/>
          <a:p>
            <a:pPr algn="ctr"/>
            <a:r>
              <a:rPr lang="en-US" sz="1300" b="1" dirty="0">
                <a:solidFill>
                  <a:schemeClr val="bg1"/>
                </a:solidFill>
              </a:rPr>
              <a:t>Mass/nodule at imaging</a:t>
            </a:r>
            <a:endParaRPr lang="en-GB" sz="1300" b="1" dirty="0">
              <a:solidFill>
                <a:schemeClr val="bg1"/>
              </a:solidFill>
            </a:endParaRPr>
          </a:p>
        </p:txBody>
      </p:sp>
      <p:sp>
        <p:nvSpPr>
          <p:cNvPr id="7" name="TextBox 6">
            <a:extLst>
              <a:ext uri="{FF2B5EF4-FFF2-40B4-BE49-F238E27FC236}">
                <a16:creationId xmlns:a16="http://schemas.microsoft.com/office/drawing/2014/main" xmlns="" id="{AA12C620-6DDE-49A4-BF9B-3C089E0AC3A6}"/>
              </a:ext>
            </a:extLst>
          </p:cNvPr>
          <p:cNvSpPr txBox="1"/>
          <p:nvPr/>
        </p:nvSpPr>
        <p:spPr>
          <a:xfrm>
            <a:off x="280723" y="1751955"/>
            <a:ext cx="3502556" cy="234000"/>
          </a:xfrm>
          <a:prstGeom prst="rect">
            <a:avLst/>
          </a:prstGeom>
          <a:noFill/>
          <a:ln>
            <a:solidFill>
              <a:schemeClr val="tx2"/>
            </a:solidFill>
          </a:ln>
        </p:spPr>
        <p:txBody>
          <a:bodyPr wrap="none" lIns="18000" tIns="18000" rIns="18000" bIns="18000" rtlCol="0" anchor="ctr">
            <a:noAutofit/>
          </a:bodyPr>
          <a:lstStyle/>
          <a:p>
            <a:pPr algn="ctr"/>
            <a:r>
              <a:rPr lang="en-US" sz="1300" dirty="0"/>
              <a:t>&lt;1 cm</a:t>
            </a:r>
            <a:endParaRPr lang="en-GB" sz="1300" dirty="0"/>
          </a:p>
        </p:txBody>
      </p:sp>
      <p:sp>
        <p:nvSpPr>
          <p:cNvPr id="8" name="TextBox 7">
            <a:extLst>
              <a:ext uri="{FF2B5EF4-FFF2-40B4-BE49-F238E27FC236}">
                <a16:creationId xmlns:a16="http://schemas.microsoft.com/office/drawing/2014/main" xmlns="" id="{6DD2F1B3-BEE0-4E16-BE3F-5CDAC69FB154}"/>
              </a:ext>
            </a:extLst>
          </p:cNvPr>
          <p:cNvSpPr txBox="1"/>
          <p:nvPr/>
        </p:nvSpPr>
        <p:spPr>
          <a:xfrm>
            <a:off x="5341096" y="1751956"/>
            <a:ext cx="3502556" cy="234000"/>
          </a:xfrm>
          <a:prstGeom prst="rect">
            <a:avLst/>
          </a:prstGeom>
          <a:noFill/>
          <a:ln>
            <a:solidFill>
              <a:schemeClr val="tx2"/>
            </a:solidFill>
          </a:ln>
        </p:spPr>
        <p:txBody>
          <a:bodyPr wrap="none" lIns="18000" tIns="18000" rIns="18000" bIns="18000" rtlCol="0" anchor="ctr">
            <a:noAutofit/>
          </a:bodyPr>
          <a:lstStyle/>
          <a:p>
            <a:pPr algn="ctr"/>
            <a:r>
              <a:rPr lang="en-US" sz="1300" dirty="0"/>
              <a:t>&gt;1 cm</a:t>
            </a:r>
            <a:endParaRPr lang="en-GB" sz="1300" dirty="0"/>
          </a:p>
        </p:txBody>
      </p:sp>
      <p:sp>
        <p:nvSpPr>
          <p:cNvPr id="9" name="TextBox 8">
            <a:extLst>
              <a:ext uri="{FF2B5EF4-FFF2-40B4-BE49-F238E27FC236}">
                <a16:creationId xmlns:a16="http://schemas.microsoft.com/office/drawing/2014/main" xmlns="" id="{D1D94002-27D7-4095-9ADA-D203E2BC0EAB}"/>
              </a:ext>
            </a:extLst>
          </p:cNvPr>
          <p:cNvSpPr txBox="1"/>
          <p:nvPr/>
        </p:nvSpPr>
        <p:spPr>
          <a:xfrm>
            <a:off x="280723" y="2167591"/>
            <a:ext cx="3502556" cy="234000"/>
          </a:xfrm>
          <a:prstGeom prst="rect">
            <a:avLst/>
          </a:prstGeom>
          <a:noFill/>
          <a:ln>
            <a:solidFill>
              <a:schemeClr val="tx2"/>
            </a:solidFill>
          </a:ln>
        </p:spPr>
        <p:txBody>
          <a:bodyPr wrap="none" lIns="18000" tIns="18000" rIns="18000" bIns="18000" rtlCol="0" anchor="ctr">
            <a:noAutofit/>
          </a:bodyPr>
          <a:lstStyle/>
          <a:p>
            <a:pPr algn="ctr"/>
            <a:r>
              <a:rPr lang="en-US" sz="1300" dirty="0"/>
              <a:t>Repeat US at 4 months</a:t>
            </a:r>
            <a:endParaRPr lang="en-GB" sz="1300" dirty="0"/>
          </a:p>
        </p:txBody>
      </p:sp>
      <p:sp>
        <p:nvSpPr>
          <p:cNvPr id="10" name="TextBox 9">
            <a:extLst>
              <a:ext uri="{FF2B5EF4-FFF2-40B4-BE49-F238E27FC236}">
                <a16:creationId xmlns:a16="http://schemas.microsoft.com/office/drawing/2014/main" xmlns="" id="{E20628F7-E655-41D0-8F54-492D8A7F5FCE}"/>
              </a:ext>
            </a:extLst>
          </p:cNvPr>
          <p:cNvSpPr txBox="1"/>
          <p:nvPr/>
        </p:nvSpPr>
        <p:spPr>
          <a:xfrm>
            <a:off x="5341096" y="2147271"/>
            <a:ext cx="3502556" cy="468000"/>
          </a:xfrm>
          <a:prstGeom prst="rect">
            <a:avLst/>
          </a:prstGeom>
          <a:noFill/>
          <a:ln>
            <a:solidFill>
              <a:schemeClr val="tx2"/>
            </a:solidFill>
          </a:ln>
        </p:spPr>
        <p:txBody>
          <a:bodyPr wrap="none" lIns="18000" tIns="18000" rIns="18000" bIns="18000" rtlCol="0" anchor="ctr">
            <a:noAutofit/>
          </a:bodyPr>
          <a:lstStyle/>
          <a:p>
            <a:pPr algn="ctr"/>
            <a:r>
              <a:rPr lang="en-US" sz="1300" dirty="0"/>
              <a:t>Multiphasic contrast-enhanced CT or MRI,*</a:t>
            </a:r>
          </a:p>
          <a:p>
            <a:pPr algn="ctr"/>
            <a:r>
              <a:rPr lang="en-US" sz="1300" dirty="0"/>
              <a:t>or </a:t>
            </a:r>
            <a:r>
              <a:rPr lang="en-US" sz="1300" dirty="0" err="1"/>
              <a:t>gadoxetic</a:t>
            </a:r>
            <a:r>
              <a:rPr lang="en-US" sz="1300" dirty="0"/>
              <a:t>-enhanced MRI</a:t>
            </a:r>
            <a:r>
              <a:rPr lang="en-US" sz="1300" baseline="30000" dirty="0"/>
              <a:t>†</a:t>
            </a:r>
            <a:endParaRPr lang="en-GB" sz="1300" dirty="0"/>
          </a:p>
        </p:txBody>
      </p:sp>
      <p:sp>
        <p:nvSpPr>
          <p:cNvPr id="11" name="TextBox 10">
            <a:extLst>
              <a:ext uri="{FF2B5EF4-FFF2-40B4-BE49-F238E27FC236}">
                <a16:creationId xmlns:a16="http://schemas.microsoft.com/office/drawing/2014/main" xmlns="" id="{11780B61-B511-4C64-94E2-89EE51C10E34}"/>
              </a:ext>
            </a:extLst>
          </p:cNvPr>
          <p:cNvSpPr txBox="1"/>
          <p:nvPr/>
        </p:nvSpPr>
        <p:spPr>
          <a:xfrm>
            <a:off x="5341096" y="2781049"/>
            <a:ext cx="3502556" cy="468000"/>
          </a:xfrm>
          <a:prstGeom prst="rect">
            <a:avLst/>
          </a:prstGeom>
          <a:solidFill>
            <a:schemeClr val="tx2"/>
          </a:solidFill>
          <a:ln>
            <a:solidFill>
              <a:schemeClr val="tx2"/>
            </a:solidFill>
          </a:ln>
        </p:spPr>
        <p:txBody>
          <a:bodyPr wrap="none" lIns="18000" tIns="18000" rIns="18000" bIns="18000" rtlCol="0" anchor="ctr">
            <a:noAutofit/>
          </a:bodyPr>
          <a:lstStyle/>
          <a:p>
            <a:pPr algn="ctr"/>
            <a:r>
              <a:rPr lang="en-US" sz="1300" b="1" dirty="0">
                <a:solidFill>
                  <a:schemeClr val="bg1"/>
                </a:solidFill>
              </a:rPr>
              <a:t>1 positive technique:</a:t>
            </a:r>
            <a:br>
              <a:rPr lang="en-US" sz="1300" b="1" dirty="0">
                <a:solidFill>
                  <a:schemeClr val="bg1"/>
                </a:solidFill>
              </a:rPr>
            </a:br>
            <a:r>
              <a:rPr lang="en-US" sz="1300" b="1" dirty="0">
                <a:solidFill>
                  <a:schemeClr val="bg1"/>
                </a:solidFill>
              </a:rPr>
              <a:t>HCC imaging hallmarks</a:t>
            </a:r>
            <a:endParaRPr lang="en-GB" sz="1300" b="1" dirty="0">
              <a:solidFill>
                <a:schemeClr val="bg1"/>
              </a:solidFill>
            </a:endParaRPr>
          </a:p>
        </p:txBody>
      </p:sp>
      <p:sp>
        <p:nvSpPr>
          <p:cNvPr id="12" name="TextBox 11">
            <a:extLst>
              <a:ext uri="{FF2B5EF4-FFF2-40B4-BE49-F238E27FC236}">
                <a16:creationId xmlns:a16="http://schemas.microsoft.com/office/drawing/2014/main" xmlns="" id="{3E7063E1-64EB-45B2-AB3C-53CECD0E4B23}"/>
              </a:ext>
            </a:extLst>
          </p:cNvPr>
          <p:cNvSpPr txBox="1"/>
          <p:nvPr/>
        </p:nvSpPr>
        <p:spPr>
          <a:xfrm>
            <a:off x="5341096" y="3456984"/>
            <a:ext cx="1620000" cy="234000"/>
          </a:xfrm>
          <a:prstGeom prst="rect">
            <a:avLst/>
          </a:prstGeom>
          <a:noFill/>
          <a:ln>
            <a:solidFill>
              <a:schemeClr val="tx2"/>
            </a:solidFill>
          </a:ln>
        </p:spPr>
        <p:txBody>
          <a:bodyPr wrap="none" lIns="18000" tIns="18000" rIns="18000" bIns="18000" rtlCol="0" anchor="ctr">
            <a:noAutofit/>
          </a:bodyPr>
          <a:lstStyle/>
          <a:p>
            <a:pPr algn="ctr"/>
            <a:r>
              <a:rPr lang="en-US" sz="1300" b="1" dirty="0"/>
              <a:t>No</a:t>
            </a:r>
            <a:endParaRPr lang="en-GB" sz="1300" b="1" dirty="0"/>
          </a:p>
        </p:txBody>
      </p:sp>
      <p:sp>
        <p:nvSpPr>
          <p:cNvPr id="13" name="TextBox 12">
            <a:extLst>
              <a:ext uri="{FF2B5EF4-FFF2-40B4-BE49-F238E27FC236}">
                <a16:creationId xmlns:a16="http://schemas.microsoft.com/office/drawing/2014/main" xmlns="" id="{4DF16736-0522-4480-A389-26050F9634DB}"/>
              </a:ext>
            </a:extLst>
          </p:cNvPr>
          <p:cNvSpPr txBox="1"/>
          <p:nvPr/>
        </p:nvSpPr>
        <p:spPr>
          <a:xfrm>
            <a:off x="7223652" y="3456984"/>
            <a:ext cx="1620000" cy="234000"/>
          </a:xfrm>
          <a:prstGeom prst="rect">
            <a:avLst/>
          </a:prstGeom>
          <a:noFill/>
          <a:ln>
            <a:solidFill>
              <a:schemeClr val="tx2"/>
            </a:solidFill>
          </a:ln>
        </p:spPr>
        <p:txBody>
          <a:bodyPr wrap="none" lIns="18000" tIns="18000" rIns="18000" bIns="18000" rtlCol="0" anchor="ctr">
            <a:noAutofit/>
          </a:bodyPr>
          <a:lstStyle/>
          <a:p>
            <a:pPr algn="ctr"/>
            <a:r>
              <a:rPr lang="en-US" sz="1300" b="1"/>
              <a:t>Yes</a:t>
            </a:r>
            <a:endParaRPr lang="en-GB" sz="1300" b="1" baseline="30000" dirty="0"/>
          </a:p>
        </p:txBody>
      </p:sp>
      <p:sp>
        <p:nvSpPr>
          <p:cNvPr id="17" name="TextBox 16">
            <a:extLst>
              <a:ext uri="{FF2B5EF4-FFF2-40B4-BE49-F238E27FC236}">
                <a16:creationId xmlns:a16="http://schemas.microsoft.com/office/drawing/2014/main" xmlns="" id="{63A444F6-C655-4560-8CCA-270EA58CF1BE}"/>
              </a:ext>
            </a:extLst>
          </p:cNvPr>
          <p:cNvSpPr txBox="1"/>
          <p:nvPr/>
        </p:nvSpPr>
        <p:spPr>
          <a:xfrm>
            <a:off x="282764" y="2675264"/>
            <a:ext cx="1620000" cy="468000"/>
          </a:xfrm>
          <a:prstGeom prst="rect">
            <a:avLst/>
          </a:prstGeom>
          <a:noFill/>
          <a:ln>
            <a:solidFill>
              <a:schemeClr val="tx2"/>
            </a:solidFill>
          </a:ln>
        </p:spPr>
        <p:txBody>
          <a:bodyPr wrap="none" lIns="18000" tIns="18000" rIns="18000" bIns="18000" rtlCol="0" anchor="ctr">
            <a:noAutofit/>
          </a:bodyPr>
          <a:lstStyle/>
          <a:p>
            <a:pPr algn="ctr"/>
            <a:r>
              <a:rPr lang="en-US" sz="1300" dirty="0"/>
              <a:t>Stable</a:t>
            </a:r>
            <a:r>
              <a:rPr lang="en-US" sz="1300" baseline="30000" dirty="0"/>
              <a:t>‡</a:t>
            </a:r>
            <a:endParaRPr lang="en-GB" sz="1300" b="1" dirty="0"/>
          </a:p>
        </p:txBody>
      </p:sp>
      <p:sp>
        <p:nvSpPr>
          <p:cNvPr id="18" name="TextBox 17">
            <a:extLst>
              <a:ext uri="{FF2B5EF4-FFF2-40B4-BE49-F238E27FC236}">
                <a16:creationId xmlns:a16="http://schemas.microsoft.com/office/drawing/2014/main" xmlns="" id="{CE553965-3EC0-443C-ABDE-9A64953E6477}"/>
              </a:ext>
            </a:extLst>
          </p:cNvPr>
          <p:cNvSpPr txBox="1"/>
          <p:nvPr/>
        </p:nvSpPr>
        <p:spPr>
          <a:xfrm>
            <a:off x="2165320" y="2675264"/>
            <a:ext cx="1620000" cy="468000"/>
          </a:xfrm>
          <a:prstGeom prst="rect">
            <a:avLst/>
          </a:prstGeom>
          <a:noFill/>
          <a:ln>
            <a:solidFill>
              <a:schemeClr val="tx2"/>
            </a:solidFill>
          </a:ln>
        </p:spPr>
        <p:txBody>
          <a:bodyPr wrap="none" lIns="18000" tIns="18000" rIns="18000" bIns="18000" rtlCol="0" anchor="ctr">
            <a:noAutofit/>
          </a:bodyPr>
          <a:lstStyle/>
          <a:p>
            <a:pPr algn="ctr"/>
            <a:r>
              <a:rPr lang="en-US" sz="1300" dirty="0"/>
              <a:t>Growing/changing</a:t>
            </a:r>
            <a:r>
              <a:rPr lang="en-GB" sz="1300" dirty="0"/>
              <a:t/>
            </a:r>
            <a:br>
              <a:rPr lang="en-GB" sz="1300" dirty="0"/>
            </a:br>
            <a:r>
              <a:rPr lang="en-GB" sz="1300" dirty="0"/>
              <a:t>pattern</a:t>
            </a:r>
            <a:endParaRPr lang="en-US" sz="1300" dirty="0"/>
          </a:p>
        </p:txBody>
      </p:sp>
      <p:sp>
        <p:nvSpPr>
          <p:cNvPr id="20" name="TextBox 19">
            <a:extLst>
              <a:ext uri="{FF2B5EF4-FFF2-40B4-BE49-F238E27FC236}">
                <a16:creationId xmlns:a16="http://schemas.microsoft.com/office/drawing/2014/main" xmlns="" id="{EFC022F5-318A-4FDE-8371-5AADDF76E6E2}"/>
              </a:ext>
            </a:extLst>
          </p:cNvPr>
          <p:cNvSpPr txBox="1"/>
          <p:nvPr/>
        </p:nvSpPr>
        <p:spPr>
          <a:xfrm>
            <a:off x="390078" y="3952445"/>
            <a:ext cx="1881916" cy="468000"/>
          </a:xfrm>
          <a:prstGeom prst="rect">
            <a:avLst/>
          </a:prstGeom>
          <a:noFill/>
          <a:ln>
            <a:solidFill>
              <a:schemeClr val="tx2"/>
            </a:solidFill>
          </a:ln>
        </p:spPr>
        <p:txBody>
          <a:bodyPr wrap="none" lIns="18000" tIns="18000" rIns="18000" bIns="18000" rtlCol="0" anchor="ctr">
            <a:noAutofit/>
          </a:bodyPr>
          <a:lstStyle/>
          <a:p>
            <a:pPr algn="ctr"/>
            <a:r>
              <a:rPr lang="en-US" sz="1300" b="1" dirty="0"/>
              <a:t>Biopsy unclear:</a:t>
            </a:r>
          </a:p>
          <a:p>
            <a:pPr algn="ctr"/>
            <a:r>
              <a:rPr lang="en-US" sz="1300" b="1" dirty="0"/>
              <a:t>Consider re-biopsy</a:t>
            </a:r>
            <a:endParaRPr lang="en-GB" sz="1300" b="1" dirty="0"/>
          </a:p>
        </p:txBody>
      </p:sp>
      <p:sp>
        <p:nvSpPr>
          <p:cNvPr id="21" name="TextBox 20">
            <a:extLst>
              <a:ext uri="{FF2B5EF4-FFF2-40B4-BE49-F238E27FC236}">
                <a16:creationId xmlns:a16="http://schemas.microsoft.com/office/drawing/2014/main" xmlns="" id="{A288B321-9713-4CAF-8905-9609BEFE6B39}"/>
              </a:ext>
            </a:extLst>
          </p:cNvPr>
          <p:cNvSpPr txBox="1"/>
          <p:nvPr/>
        </p:nvSpPr>
        <p:spPr>
          <a:xfrm>
            <a:off x="3613163" y="3943865"/>
            <a:ext cx="4130292" cy="702000"/>
          </a:xfrm>
          <a:prstGeom prst="rect">
            <a:avLst/>
          </a:prstGeom>
          <a:noFill/>
          <a:ln>
            <a:solidFill>
              <a:schemeClr val="tx2"/>
            </a:solidFill>
          </a:ln>
        </p:spPr>
        <p:txBody>
          <a:bodyPr wrap="none" lIns="18000" tIns="18000" rIns="18000" bIns="18000" rtlCol="0" anchor="ctr">
            <a:noAutofit/>
          </a:bodyPr>
          <a:lstStyle/>
          <a:p>
            <a:pPr algn="ctr"/>
            <a:r>
              <a:rPr lang="en-US" sz="1300" dirty="0"/>
              <a:t>Use other modality: multiphasic contrast-enhanced </a:t>
            </a:r>
            <a:br>
              <a:rPr lang="en-US" sz="1300" dirty="0"/>
            </a:br>
            <a:r>
              <a:rPr lang="en-US" sz="1300" dirty="0"/>
              <a:t>CT or MRI,* or </a:t>
            </a:r>
            <a:r>
              <a:rPr lang="en-US" sz="1300" dirty="0" err="1"/>
              <a:t>gadoxetic</a:t>
            </a:r>
            <a:r>
              <a:rPr lang="en-US" sz="1300" dirty="0"/>
              <a:t>-enhanced MRI,</a:t>
            </a:r>
            <a:r>
              <a:rPr lang="en-US" sz="1300" baseline="30000" dirty="0"/>
              <a:t>†</a:t>
            </a:r>
            <a:br>
              <a:rPr lang="en-US" sz="1300" baseline="30000" dirty="0"/>
            </a:br>
            <a:r>
              <a:rPr lang="en-US" sz="1300" dirty="0"/>
              <a:t>or contrast-enhanced ultrasound</a:t>
            </a:r>
            <a:r>
              <a:rPr lang="en-US" sz="1300" baseline="30000" dirty="0"/>
              <a:t>§</a:t>
            </a:r>
            <a:endParaRPr lang="en-GB" sz="1300" dirty="0"/>
          </a:p>
        </p:txBody>
      </p:sp>
      <p:sp>
        <p:nvSpPr>
          <p:cNvPr id="22" name="TextBox 21">
            <a:extLst>
              <a:ext uri="{FF2B5EF4-FFF2-40B4-BE49-F238E27FC236}">
                <a16:creationId xmlns:a16="http://schemas.microsoft.com/office/drawing/2014/main" xmlns="" id="{B581F872-66CB-496A-B678-5DEC68E961F7}"/>
              </a:ext>
            </a:extLst>
          </p:cNvPr>
          <p:cNvSpPr txBox="1"/>
          <p:nvPr/>
        </p:nvSpPr>
        <p:spPr>
          <a:xfrm>
            <a:off x="7589642" y="3691431"/>
            <a:ext cx="344552" cy="252000"/>
          </a:xfrm>
          <a:prstGeom prst="rect">
            <a:avLst/>
          </a:prstGeom>
          <a:noFill/>
          <a:ln>
            <a:noFill/>
          </a:ln>
        </p:spPr>
        <p:txBody>
          <a:bodyPr wrap="none" lIns="18000" tIns="18000" rIns="18000" bIns="18000" rtlCol="0" anchor="ctr">
            <a:noAutofit/>
          </a:bodyPr>
          <a:lstStyle/>
          <a:p>
            <a:pPr algn="ctr"/>
            <a:r>
              <a:rPr lang="en-GB" baseline="30000" dirty="0"/>
              <a:t>‖</a:t>
            </a:r>
            <a:endParaRPr lang="en-GB" b="1" dirty="0"/>
          </a:p>
        </p:txBody>
      </p:sp>
      <p:sp>
        <p:nvSpPr>
          <p:cNvPr id="23" name="TextBox 22">
            <a:extLst>
              <a:ext uri="{FF2B5EF4-FFF2-40B4-BE49-F238E27FC236}">
                <a16:creationId xmlns:a16="http://schemas.microsoft.com/office/drawing/2014/main" xmlns="" id="{25A0A72C-9770-4363-8EA9-32282ED087A3}"/>
              </a:ext>
            </a:extLst>
          </p:cNvPr>
          <p:cNvSpPr txBox="1"/>
          <p:nvPr/>
        </p:nvSpPr>
        <p:spPr>
          <a:xfrm>
            <a:off x="3613163" y="4807924"/>
            <a:ext cx="4130292" cy="234000"/>
          </a:xfrm>
          <a:prstGeom prst="rect">
            <a:avLst/>
          </a:prstGeom>
          <a:solidFill>
            <a:schemeClr val="tx2"/>
          </a:solidFill>
          <a:ln>
            <a:solidFill>
              <a:schemeClr val="tx2"/>
            </a:solidFill>
          </a:ln>
        </p:spPr>
        <p:txBody>
          <a:bodyPr wrap="none" lIns="18000" tIns="18000" rIns="18000" bIns="18000" rtlCol="0" anchor="ctr">
            <a:noAutofit/>
          </a:bodyPr>
          <a:lstStyle/>
          <a:p>
            <a:pPr algn="ctr"/>
            <a:r>
              <a:rPr lang="en-US" sz="1300" b="1" dirty="0">
                <a:solidFill>
                  <a:schemeClr val="bg1"/>
                </a:solidFill>
              </a:rPr>
              <a:t>1 positive technique: HCC imaging hallmarks</a:t>
            </a:r>
            <a:endParaRPr lang="en-GB" sz="1300" b="1" dirty="0">
              <a:solidFill>
                <a:schemeClr val="bg1"/>
              </a:solidFill>
            </a:endParaRPr>
          </a:p>
        </p:txBody>
      </p:sp>
      <p:sp>
        <p:nvSpPr>
          <p:cNvPr id="24" name="TextBox 23">
            <a:extLst>
              <a:ext uri="{FF2B5EF4-FFF2-40B4-BE49-F238E27FC236}">
                <a16:creationId xmlns:a16="http://schemas.microsoft.com/office/drawing/2014/main" xmlns="" id="{3AD794B0-B4C6-496C-9726-D50788216700}"/>
              </a:ext>
            </a:extLst>
          </p:cNvPr>
          <p:cNvSpPr txBox="1"/>
          <p:nvPr/>
        </p:nvSpPr>
        <p:spPr>
          <a:xfrm>
            <a:off x="3911835" y="5246325"/>
            <a:ext cx="1620000" cy="234000"/>
          </a:xfrm>
          <a:prstGeom prst="rect">
            <a:avLst/>
          </a:prstGeom>
          <a:noFill/>
          <a:ln>
            <a:solidFill>
              <a:schemeClr val="tx2"/>
            </a:solidFill>
          </a:ln>
        </p:spPr>
        <p:txBody>
          <a:bodyPr wrap="none" lIns="18000" tIns="18000" rIns="18000" bIns="18000" rtlCol="0" anchor="ctr">
            <a:noAutofit/>
          </a:bodyPr>
          <a:lstStyle/>
          <a:p>
            <a:pPr algn="ctr"/>
            <a:r>
              <a:rPr lang="en-US" sz="1300" dirty="0"/>
              <a:t>No</a:t>
            </a:r>
            <a:endParaRPr lang="en-GB" sz="1300" dirty="0"/>
          </a:p>
        </p:txBody>
      </p:sp>
      <p:sp>
        <p:nvSpPr>
          <p:cNvPr id="25" name="TextBox 24">
            <a:extLst>
              <a:ext uri="{FF2B5EF4-FFF2-40B4-BE49-F238E27FC236}">
                <a16:creationId xmlns:a16="http://schemas.microsoft.com/office/drawing/2014/main" xmlns="" id="{F87DA91F-0DB4-48F5-86DB-DD0E956E9F93}"/>
              </a:ext>
            </a:extLst>
          </p:cNvPr>
          <p:cNvSpPr txBox="1"/>
          <p:nvPr/>
        </p:nvSpPr>
        <p:spPr>
          <a:xfrm>
            <a:off x="5794391" y="5246325"/>
            <a:ext cx="1620000" cy="252000"/>
          </a:xfrm>
          <a:prstGeom prst="rect">
            <a:avLst/>
          </a:prstGeom>
          <a:noFill/>
          <a:ln>
            <a:solidFill>
              <a:schemeClr val="tx2"/>
            </a:solidFill>
          </a:ln>
        </p:spPr>
        <p:txBody>
          <a:bodyPr wrap="none" lIns="18000" tIns="18000" rIns="18000" bIns="18000" rtlCol="0" anchor="ctr">
            <a:noAutofit/>
          </a:bodyPr>
          <a:lstStyle/>
          <a:p>
            <a:pPr algn="ctr"/>
            <a:r>
              <a:rPr lang="en-US" sz="1300" dirty="0"/>
              <a:t>Yes</a:t>
            </a:r>
            <a:endParaRPr lang="en-GB" sz="1300" dirty="0"/>
          </a:p>
        </p:txBody>
      </p:sp>
      <p:sp>
        <p:nvSpPr>
          <p:cNvPr id="26" name="TextBox 25">
            <a:extLst>
              <a:ext uri="{FF2B5EF4-FFF2-40B4-BE49-F238E27FC236}">
                <a16:creationId xmlns:a16="http://schemas.microsoft.com/office/drawing/2014/main" xmlns="" id="{05298959-894B-47CE-9B81-1702D4411070}"/>
              </a:ext>
            </a:extLst>
          </p:cNvPr>
          <p:cNvSpPr txBox="1"/>
          <p:nvPr/>
        </p:nvSpPr>
        <p:spPr>
          <a:xfrm>
            <a:off x="3911835" y="5616276"/>
            <a:ext cx="1620000" cy="234000"/>
          </a:xfrm>
          <a:prstGeom prst="rect">
            <a:avLst/>
          </a:prstGeom>
          <a:noFill/>
          <a:ln>
            <a:solidFill>
              <a:schemeClr val="tx2"/>
            </a:solidFill>
          </a:ln>
        </p:spPr>
        <p:txBody>
          <a:bodyPr wrap="none" lIns="18000" tIns="18000" rIns="18000" bIns="18000" rtlCol="0" anchor="ctr">
            <a:noAutofit/>
          </a:bodyPr>
          <a:lstStyle/>
          <a:p>
            <a:pPr algn="ctr"/>
            <a:r>
              <a:rPr lang="en-US" sz="1300" dirty="0"/>
              <a:t>Biopsy</a:t>
            </a:r>
            <a:endParaRPr lang="en-GB" sz="1300" dirty="0"/>
          </a:p>
        </p:txBody>
      </p:sp>
      <p:sp>
        <p:nvSpPr>
          <p:cNvPr id="27" name="TextBox 26">
            <a:extLst>
              <a:ext uri="{FF2B5EF4-FFF2-40B4-BE49-F238E27FC236}">
                <a16:creationId xmlns:a16="http://schemas.microsoft.com/office/drawing/2014/main" xmlns="" id="{9FD605A6-7209-4F6F-B718-532735C49EEA}"/>
              </a:ext>
            </a:extLst>
          </p:cNvPr>
          <p:cNvSpPr txBox="1"/>
          <p:nvPr/>
        </p:nvSpPr>
        <p:spPr>
          <a:xfrm>
            <a:off x="5794391" y="5616276"/>
            <a:ext cx="1620000" cy="234000"/>
          </a:xfrm>
          <a:prstGeom prst="rect">
            <a:avLst/>
          </a:prstGeom>
          <a:noFill/>
          <a:ln>
            <a:solidFill>
              <a:schemeClr val="tx2"/>
            </a:solidFill>
          </a:ln>
        </p:spPr>
        <p:txBody>
          <a:bodyPr wrap="none" lIns="18000" tIns="18000" rIns="18000" bIns="18000" rtlCol="0" anchor="ctr">
            <a:noAutofit/>
          </a:bodyPr>
          <a:lstStyle/>
          <a:p>
            <a:pPr algn="ctr"/>
            <a:r>
              <a:rPr lang="en-US" sz="1300" dirty="0"/>
              <a:t>HCC</a:t>
            </a:r>
            <a:endParaRPr lang="en-GB" sz="1300" dirty="0"/>
          </a:p>
        </p:txBody>
      </p:sp>
      <p:sp>
        <p:nvSpPr>
          <p:cNvPr id="28" name="TextBox 27">
            <a:extLst>
              <a:ext uri="{FF2B5EF4-FFF2-40B4-BE49-F238E27FC236}">
                <a16:creationId xmlns:a16="http://schemas.microsoft.com/office/drawing/2014/main" xmlns="" id="{EB375720-F946-460C-A8CC-A3E75E925751}"/>
              </a:ext>
            </a:extLst>
          </p:cNvPr>
          <p:cNvSpPr txBox="1"/>
          <p:nvPr/>
        </p:nvSpPr>
        <p:spPr>
          <a:xfrm>
            <a:off x="1547664" y="5382276"/>
            <a:ext cx="1703722" cy="468000"/>
          </a:xfrm>
          <a:prstGeom prst="rect">
            <a:avLst/>
          </a:prstGeom>
          <a:noFill/>
          <a:ln>
            <a:solidFill>
              <a:schemeClr val="tx2"/>
            </a:solidFill>
          </a:ln>
        </p:spPr>
        <p:txBody>
          <a:bodyPr wrap="none" lIns="18000" tIns="18000" rIns="18000" bIns="18000" rtlCol="0" anchor="ctr">
            <a:noAutofit/>
          </a:bodyPr>
          <a:lstStyle/>
          <a:p>
            <a:pPr algn="ctr"/>
            <a:r>
              <a:rPr lang="en-US" sz="1300" dirty="0"/>
              <a:t>Non-HCC malignancy/</a:t>
            </a:r>
          </a:p>
          <a:p>
            <a:pPr algn="ctr"/>
            <a:r>
              <a:rPr lang="en-US" sz="1300" dirty="0"/>
              <a:t>benign</a:t>
            </a:r>
            <a:endParaRPr lang="en-GB" sz="1300" dirty="0"/>
          </a:p>
        </p:txBody>
      </p:sp>
      <p:cxnSp>
        <p:nvCxnSpPr>
          <p:cNvPr id="30" name="Connector: Elbow 29">
            <a:extLst>
              <a:ext uri="{FF2B5EF4-FFF2-40B4-BE49-F238E27FC236}">
                <a16:creationId xmlns:a16="http://schemas.microsoft.com/office/drawing/2014/main" xmlns="" id="{CB0DC742-12EE-491D-8C48-05E2E277E56E}"/>
              </a:ext>
            </a:extLst>
          </p:cNvPr>
          <p:cNvCxnSpPr>
            <a:cxnSpLocks/>
            <a:stCxn id="6" idx="2"/>
            <a:endCxn id="8" idx="0"/>
          </p:cNvCxnSpPr>
          <p:nvPr/>
        </p:nvCxnSpPr>
        <p:spPr>
          <a:xfrm rot="16200000" flipH="1">
            <a:off x="5832405" y="491986"/>
            <a:ext cx="202765" cy="231717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xmlns="" id="{C16FE868-5B51-47BC-B363-3DF6601229CC}"/>
              </a:ext>
            </a:extLst>
          </p:cNvPr>
          <p:cNvCxnSpPr>
            <a:cxnSpLocks/>
            <a:stCxn id="6" idx="2"/>
            <a:endCxn id="7" idx="0"/>
          </p:cNvCxnSpPr>
          <p:nvPr/>
        </p:nvCxnSpPr>
        <p:spPr>
          <a:xfrm rot="5400000">
            <a:off x="3302219" y="278973"/>
            <a:ext cx="202764" cy="274320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97279153-D0F5-4788-BA9E-C8063E7EB226}"/>
              </a:ext>
            </a:extLst>
          </p:cNvPr>
          <p:cNvCxnSpPr>
            <a:cxnSpLocks/>
            <a:stCxn id="7" idx="2"/>
            <a:endCxn id="9" idx="0"/>
          </p:cNvCxnSpPr>
          <p:nvPr/>
        </p:nvCxnSpPr>
        <p:spPr>
          <a:xfrm>
            <a:off x="2032001" y="1985955"/>
            <a:ext cx="0" cy="1816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xmlns="" id="{B39597DB-F44E-4EEB-9EFE-F343309D72DB}"/>
              </a:ext>
            </a:extLst>
          </p:cNvPr>
          <p:cNvCxnSpPr>
            <a:cxnSpLocks/>
            <a:stCxn id="9" idx="2"/>
            <a:endCxn id="18" idx="0"/>
          </p:cNvCxnSpPr>
          <p:nvPr/>
        </p:nvCxnSpPr>
        <p:spPr>
          <a:xfrm rot="16200000" flipH="1">
            <a:off x="2366824" y="2066767"/>
            <a:ext cx="273673" cy="94331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xmlns="" id="{5FE4BFC8-B487-4FC8-B125-2B5E12FDA4E5}"/>
              </a:ext>
            </a:extLst>
          </p:cNvPr>
          <p:cNvCxnSpPr>
            <a:cxnSpLocks/>
            <a:stCxn id="9" idx="2"/>
            <a:endCxn id="17" idx="0"/>
          </p:cNvCxnSpPr>
          <p:nvPr/>
        </p:nvCxnSpPr>
        <p:spPr>
          <a:xfrm rot="5400000">
            <a:off x="1425547" y="2068809"/>
            <a:ext cx="273673" cy="939237"/>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FB32FDA1-C1EA-4916-A7C0-C8A75B5F6816}"/>
              </a:ext>
            </a:extLst>
          </p:cNvPr>
          <p:cNvCxnSpPr>
            <a:cxnSpLocks/>
            <a:stCxn id="8" idx="2"/>
            <a:endCxn id="10" idx="0"/>
          </p:cNvCxnSpPr>
          <p:nvPr/>
        </p:nvCxnSpPr>
        <p:spPr>
          <a:xfrm>
            <a:off x="7092374" y="1985956"/>
            <a:ext cx="0" cy="1613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C5DC2132-F762-456D-A2EC-FA094BC7A5EB}"/>
              </a:ext>
            </a:extLst>
          </p:cNvPr>
          <p:cNvCxnSpPr>
            <a:cxnSpLocks/>
            <a:stCxn id="10" idx="2"/>
            <a:endCxn id="11" idx="0"/>
          </p:cNvCxnSpPr>
          <p:nvPr/>
        </p:nvCxnSpPr>
        <p:spPr>
          <a:xfrm>
            <a:off x="7092374" y="2615271"/>
            <a:ext cx="0" cy="1657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xmlns="" id="{0276826F-81F7-43AB-A015-16700E7057C0}"/>
              </a:ext>
            </a:extLst>
          </p:cNvPr>
          <p:cNvCxnSpPr>
            <a:cxnSpLocks/>
            <a:stCxn id="11" idx="2"/>
            <a:endCxn id="13" idx="0"/>
          </p:cNvCxnSpPr>
          <p:nvPr/>
        </p:nvCxnSpPr>
        <p:spPr>
          <a:xfrm rot="16200000" flipH="1">
            <a:off x="7459046" y="2882377"/>
            <a:ext cx="207935" cy="94127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xmlns="" id="{7FE4D1F2-1140-406D-967F-46568F0322EF}"/>
              </a:ext>
            </a:extLst>
          </p:cNvPr>
          <p:cNvCxnSpPr>
            <a:cxnSpLocks/>
            <a:stCxn id="11" idx="2"/>
            <a:endCxn id="12" idx="0"/>
          </p:cNvCxnSpPr>
          <p:nvPr/>
        </p:nvCxnSpPr>
        <p:spPr>
          <a:xfrm rot="5400000">
            <a:off x="6517768" y="2882377"/>
            <a:ext cx="207935" cy="94127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9251DE59-258F-4001-87C1-A78C8E257EAF}"/>
              </a:ext>
            </a:extLst>
          </p:cNvPr>
          <p:cNvCxnSpPr>
            <a:cxnSpLocks/>
            <a:stCxn id="12" idx="2"/>
          </p:cNvCxnSpPr>
          <p:nvPr/>
        </p:nvCxnSpPr>
        <p:spPr>
          <a:xfrm>
            <a:off x="6151096" y="3690984"/>
            <a:ext cx="0" cy="2524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3E913FF7-F123-435D-B672-37569C9B9988}"/>
              </a:ext>
            </a:extLst>
          </p:cNvPr>
          <p:cNvCxnSpPr>
            <a:cxnSpLocks/>
            <a:stCxn id="21" idx="2"/>
            <a:endCxn id="23" idx="0"/>
          </p:cNvCxnSpPr>
          <p:nvPr/>
        </p:nvCxnSpPr>
        <p:spPr>
          <a:xfrm>
            <a:off x="5678309" y="4645865"/>
            <a:ext cx="0" cy="1620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xmlns="" id="{A2375FCD-130D-4E3A-8F48-D522563ED0BA}"/>
              </a:ext>
            </a:extLst>
          </p:cNvPr>
          <p:cNvCxnSpPr>
            <a:cxnSpLocks/>
            <a:stCxn id="13" idx="2"/>
            <a:endCxn id="27" idx="3"/>
          </p:cNvCxnSpPr>
          <p:nvPr/>
        </p:nvCxnSpPr>
        <p:spPr>
          <a:xfrm rot="5400000">
            <a:off x="6702876" y="4402500"/>
            <a:ext cx="2042292" cy="61926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xmlns="" id="{38608524-85B2-4972-A78C-9F922179202D}"/>
              </a:ext>
            </a:extLst>
          </p:cNvPr>
          <p:cNvCxnSpPr>
            <a:cxnSpLocks/>
            <a:stCxn id="24" idx="2"/>
            <a:endCxn id="26" idx="0"/>
          </p:cNvCxnSpPr>
          <p:nvPr/>
        </p:nvCxnSpPr>
        <p:spPr>
          <a:xfrm>
            <a:off x="4721835" y="5480325"/>
            <a:ext cx="0" cy="1359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xmlns="" id="{67783376-00F8-4A06-8923-BEB05AA30577}"/>
              </a:ext>
            </a:extLst>
          </p:cNvPr>
          <p:cNvCxnSpPr>
            <a:cxnSpLocks/>
            <a:stCxn id="25" idx="2"/>
            <a:endCxn id="27" idx="0"/>
          </p:cNvCxnSpPr>
          <p:nvPr/>
        </p:nvCxnSpPr>
        <p:spPr>
          <a:xfrm>
            <a:off x="6604391" y="5498325"/>
            <a:ext cx="0" cy="1179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xmlns="" id="{1A688141-75EE-4FA5-A46D-233A54BF4F54}"/>
              </a:ext>
            </a:extLst>
          </p:cNvPr>
          <p:cNvCxnSpPr>
            <a:cxnSpLocks/>
            <a:stCxn id="26" idx="3"/>
            <a:endCxn id="27" idx="1"/>
          </p:cNvCxnSpPr>
          <p:nvPr/>
        </p:nvCxnSpPr>
        <p:spPr>
          <a:xfrm>
            <a:off x="5531835" y="5733276"/>
            <a:ext cx="2625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xmlns="" id="{D93E2C63-CC40-4752-96AC-064BC72D2801}"/>
              </a:ext>
            </a:extLst>
          </p:cNvPr>
          <p:cNvCxnSpPr>
            <a:cxnSpLocks/>
            <a:stCxn id="23" idx="2"/>
            <a:endCxn id="24" idx="0"/>
          </p:cNvCxnSpPr>
          <p:nvPr/>
        </p:nvCxnSpPr>
        <p:spPr>
          <a:xfrm rot="5400000">
            <a:off x="5097872" y="4665887"/>
            <a:ext cx="204401" cy="956474"/>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xmlns="" id="{0CEFCB3E-5C65-4628-9FB8-F712EBBA5672}"/>
              </a:ext>
            </a:extLst>
          </p:cNvPr>
          <p:cNvCxnSpPr>
            <a:cxnSpLocks/>
            <a:stCxn id="23" idx="2"/>
            <a:endCxn id="25" idx="0"/>
          </p:cNvCxnSpPr>
          <p:nvPr/>
        </p:nvCxnSpPr>
        <p:spPr>
          <a:xfrm rot="16200000" flipH="1">
            <a:off x="6039150" y="4681083"/>
            <a:ext cx="204401" cy="926082"/>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xmlns="" id="{D5C83B3E-AB48-48A4-A345-BA92F954A968}"/>
              </a:ext>
            </a:extLst>
          </p:cNvPr>
          <p:cNvCxnSpPr>
            <a:cxnSpLocks/>
          </p:cNvCxnSpPr>
          <p:nvPr/>
        </p:nvCxnSpPr>
        <p:spPr>
          <a:xfrm flipH="1">
            <a:off x="3255645" y="5784076"/>
            <a:ext cx="65619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Freeform: Shape 93">
            <a:extLst>
              <a:ext uri="{FF2B5EF4-FFF2-40B4-BE49-F238E27FC236}">
                <a16:creationId xmlns:a16="http://schemas.microsoft.com/office/drawing/2014/main" xmlns="" id="{A609B7F2-944E-4BF6-B29F-5FFBD9AB1B15}"/>
              </a:ext>
            </a:extLst>
          </p:cNvPr>
          <p:cNvSpPr/>
          <p:nvPr/>
        </p:nvSpPr>
        <p:spPr>
          <a:xfrm>
            <a:off x="1343742" y="4419929"/>
            <a:ext cx="3382297" cy="1509448"/>
          </a:xfrm>
          <a:custGeom>
            <a:avLst/>
            <a:gdLst>
              <a:gd name="connsiteX0" fmla="*/ 3382297 w 3382297"/>
              <a:gd name="connsiteY0" fmla="*/ 1759974 h 1858297"/>
              <a:gd name="connsiteX1" fmla="*/ 3382297 w 3382297"/>
              <a:gd name="connsiteY1" fmla="*/ 1858297 h 1858297"/>
              <a:gd name="connsiteX2" fmla="*/ 0 w 3382297"/>
              <a:gd name="connsiteY2" fmla="*/ 1858297 h 1858297"/>
              <a:gd name="connsiteX3" fmla="*/ 0 w 3382297"/>
              <a:gd name="connsiteY3" fmla="*/ 0 h 1858297"/>
            </a:gdLst>
            <a:ahLst/>
            <a:cxnLst>
              <a:cxn ang="0">
                <a:pos x="connsiteX0" y="connsiteY0"/>
              </a:cxn>
              <a:cxn ang="0">
                <a:pos x="connsiteX1" y="connsiteY1"/>
              </a:cxn>
              <a:cxn ang="0">
                <a:pos x="connsiteX2" y="connsiteY2"/>
              </a:cxn>
              <a:cxn ang="0">
                <a:pos x="connsiteX3" y="connsiteY3"/>
              </a:cxn>
            </a:cxnLst>
            <a:rect l="l" t="t" r="r" b="b"/>
            <a:pathLst>
              <a:path w="3382297" h="1858297">
                <a:moveTo>
                  <a:pt x="3382297" y="1759974"/>
                </a:moveTo>
                <a:lnTo>
                  <a:pt x="3382297" y="1858297"/>
                </a:lnTo>
                <a:lnTo>
                  <a:pt x="0" y="1858297"/>
                </a:lnTo>
                <a:lnTo>
                  <a:pt x="0" y="0"/>
                </a:lnTo>
              </a:path>
            </a:pathLst>
          </a:custGeom>
          <a:noFill/>
          <a:ln w="19050">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xmlns="" id="{EA5B90C6-92E7-4D36-A60E-28A79E63B4AC}"/>
              </a:ext>
            </a:extLst>
          </p:cNvPr>
          <p:cNvSpPr/>
          <p:nvPr/>
        </p:nvSpPr>
        <p:spPr>
          <a:xfrm>
            <a:off x="3403600" y="3576320"/>
            <a:ext cx="1939925" cy="2115312"/>
          </a:xfrm>
          <a:custGeom>
            <a:avLst/>
            <a:gdLst>
              <a:gd name="connsiteX0" fmla="*/ 1930400 w 1930400"/>
              <a:gd name="connsiteY0" fmla="*/ 0 h 2479040"/>
              <a:gd name="connsiteX1" fmla="*/ 0 w 1930400"/>
              <a:gd name="connsiteY1" fmla="*/ 0 h 2479040"/>
              <a:gd name="connsiteX2" fmla="*/ 0 w 1930400"/>
              <a:gd name="connsiteY2" fmla="*/ 2479040 h 2479040"/>
              <a:gd name="connsiteX3" fmla="*/ 538480 w 1930400"/>
              <a:gd name="connsiteY3" fmla="*/ 2479040 h 2479040"/>
              <a:gd name="connsiteX0" fmla="*/ 1930400 w 1930400"/>
              <a:gd name="connsiteY0" fmla="*/ 0 h 2479040"/>
              <a:gd name="connsiteX1" fmla="*/ 0 w 1930400"/>
              <a:gd name="connsiteY1" fmla="*/ 0 h 2479040"/>
              <a:gd name="connsiteX2" fmla="*/ 0 w 1930400"/>
              <a:gd name="connsiteY2" fmla="*/ 2479040 h 2479040"/>
              <a:gd name="connsiteX3" fmla="*/ 506095 w 1930400"/>
              <a:gd name="connsiteY3" fmla="*/ 2477103 h 2479040"/>
              <a:gd name="connsiteX0" fmla="*/ 1930400 w 1930400"/>
              <a:gd name="connsiteY0" fmla="*/ 0 h 2479040"/>
              <a:gd name="connsiteX1" fmla="*/ 0 w 1930400"/>
              <a:gd name="connsiteY1" fmla="*/ 0 h 2479040"/>
              <a:gd name="connsiteX2" fmla="*/ 0 w 1930400"/>
              <a:gd name="connsiteY2" fmla="*/ 2479040 h 2479040"/>
              <a:gd name="connsiteX3" fmla="*/ 506095 w 1930400"/>
              <a:gd name="connsiteY3" fmla="*/ 2479040 h 2479040"/>
              <a:gd name="connsiteX0" fmla="*/ 1932305 w 1932305"/>
              <a:gd name="connsiteY0" fmla="*/ 0 h 2479040"/>
              <a:gd name="connsiteX1" fmla="*/ 0 w 1932305"/>
              <a:gd name="connsiteY1" fmla="*/ 0 h 2479040"/>
              <a:gd name="connsiteX2" fmla="*/ 0 w 1932305"/>
              <a:gd name="connsiteY2" fmla="*/ 2479040 h 2479040"/>
              <a:gd name="connsiteX3" fmla="*/ 506095 w 1932305"/>
              <a:gd name="connsiteY3" fmla="*/ 2479040 h 2479040"/>
              <a:gd name="connsiteX0" fmla="*/ 1939925 w 1939925"/>
              <a:gd name="connsiteY0" fmla="*/ 0 h 2479040"/>
              <a:gd name="connsiteX1" fmla="*/ 0 w 1939925"/>
              <a:gd name="connsiteY1" fmla="*/ 0 h 2479040"/>
              <a:gd name="connsiteX2" fmla="*/ 0 w 1939925"/>
              <a:gd name="connsiteY2" fmla="*/ 2479040 h 2479040"/>
              <a:gd name="connsiteX3" fmla="*/ 506095 w 1939925"/>
              <a:gd name="connsiteY3" fmla="*/ 2479040 h 2479040"/>
            </a:gdLst>
            <a:ahLst/>
            <a:cxnLst>
              <a:cxn ang="0">
                <a:pos x="connsiteX0" y="connsiteY0"/>
              </a:cxn>
              <a:cxn ang="0">
                <a:pos x="connsiteX1" y="connsiteY1"/>
              </a:cxn>
              <a:cxn ang="0">
                <a:pos x="connsiteX2" y="connsiteY2"/>
              </a:cxn>
              <a:cxn ang="0">
                <a:pos x="connsiteX3" y="connsiteY3"/>
              </a:cxn>
            </a:cxnLst>
            <a:rect l="l" t="t" r="r" b="b"/>
            <a:pathLst>
              <a:path w="1939925" h="2479040">
                <a:moveTo>
                  <a:pt x="1939925" y="0"/>
                </a:moveTo>
                <a:lnTo>
                  <a:pt x="0" y="0"/>
                </a:lnTo>
                <a:lnTo>
                  <a:pt x="0" y="2479040"/>
                </a:lnTo>
                <a:lnTo>
                  <a:pt x="506095" y="2479040"/>
                </a:lnTo>
              </a:path>
            </a:pathLst>
          </a:custGeom>
          <a:noFill/>
          <a:ln w="19050">
            <a:solidFill>
              <a:schemeClr val="tx1"/>
            </a:solidFill>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xmlns="" id="{2FE7DB35-D8B6-4803-986A-3F4D9381F79F}"/>
              </a:ext>
            </a:extLst>
          </p:cNvPr>
          <p:cNvSpPr/>
          <p:nvPr/>
        </p:nvSpPr>
        <p:spPr>
          <a:xfrm>
            <a:off x="3408680" y="3703320"/>
            <a:ext cx="4277360" cy="142240"/>
          </a:xfrm>
          <a:custGeom>
            <a:avLst/>
            <a:gdLst>
              <a:gd name="connsiteX0" fmla="*/ 4277360 w 4277360"/>
              <a:gd name="connsiteY0" fmla="*/ 0 h 142240"/>
              <a:gd name="connsiteX1" fmla="*/ 4277360 w 4277360"/>
              <a:gd name="connsiteY1" fmla="*/ 142240 h 142240"/>
              <a:gd name="connsiteX2" fmla="*/ 0 w 4277360"/>
              <a:gd name="connsiteY2" fmla="*/ 142240 h 142240"/>
            </a:gdLst>
            <a:ahLst/>
            <a:cxnLst>
              <a:cxn ang="0">
                <a:pos x="connsiteX0" y="connsiteY0"/>
              </a:cxn>
              <a:cxn ang="0">
                <a:pos x="connsiteX1" y="connsiteY1"/>
              </a:cxn>
              <a:cxn ang="0">
                <a:pos x="connsiteX2" y="connsiteY2"/>
              </a:cxn>
            </a:cxnLst>
            <a:rect l="l" t="t" r="r" b="b"/>
            <a:pathLst>
              <a:path w="4277360" h="142240">
                <a:moveTo>
                  <a:pt x="4277360" y="0"/>
                </a:moveTo>
                <a:lnTo>
                  <a:pt x="4277360" y="142240"/>
                </a:lnTo>
                <a:lnTo>
                  <a:pt x="0" y="142240"/>
                </a:lnTo>
              </a:path>
            </a:pathLst>
          </a:custGeom>
          <a:noFill/>
          <a:ln w="19050">
            <a:solidFill>
              <a:schemeClr val="tx1"/>
            </a:solidFill>
            <a:prstDash val="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xmlns="" id="{23FDD6A2-DFA8-40FA-966A-ACD2B2AA8D7A}"/>
              </a:ext>
            </a:extLst>
          </p:cNvPr>
          <p:cNvSpPr/>
          <p:nvPr/>
        </p:nvSpPr>
        <p:spPr>
          <a:xfrm>
            <a:off x="3789680" y="2357120"/>
            <a:ext cx="1544320" cy="563880"/>
          </a:xfrm>
          <a:custGeom>
            <a:avLst/>
            <a:gdLst>
              <a:gd name="connsiteX0" fmla="*/ 0 w 1544320"/>
              <a:gd name="connsiteY0" fmla="*/ 563880 h 563880"/>
              <a:gd name="connsiteX1" fmla="*/ 889000 w 1544320"/>
              <a:gd name="connsiteY1" fmla="*/ 563880 h 563880"/>
              <a:gd name="connsiteX2" fmla="*/ 889000 w 1544320"/>
              <a:gd name="connsiteY2" fmla="*/ 0 h 563880"/>
              <a:gd name="connsiteX3" fmla="*/ 1544320 w 1544320"/>
              <a:gd name="connsiteY3" fmla="*/ 0 h 563880"/>
            </a:gdLst>
            <a:ahLst/>
            <a:cxnLst>
              <a:cxn ang="0">
                <a:pos x="connsiteX0" y="connsiteY0"/>
              </a:cxn>
              <a:cxn ang="0">
                <a:pos x="connsiteX1" y="connsiteY1"/>
              </a:cxn>
              <a:cxn ang="0">
                <a:pos x="connsiteX2" y="connsiteY2"/>
              </a:cxn>
              <a:cxn ang="0">
                <a:pos x="connsiteX3" y="connsiteY3"/>
              </a:cxn>
            </a:cxnLst>
            <a:rect l="l" t="t" r="r" b="b"/>
            <a:pathLst>
              <a:path w="1544320" h="563880">
                <a:moveTo>
                  <a:pt x="0" y="563880"/>
                </a:moveTo>
                <a:lnTo>
                  <a:pt x="889000" y="563880"/>
                </a:lnTo>
                <a:lnTo>
                  <a:pt x="889000" y="0"/>
                </a:lnTo>
                <a:lnTo>
                  <a:pt x="1544320" y="0"/>
                </a:lnTo>
              </a:path>
            </a:pathLst>
          </a:custGeom>
          <a:noFill/>
          <a:ln w="19050">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xmlns="" id="{EC211F2B-1E9B-48B7-978C-563393973242}"/>
              </a:ext>
            </a:extLst>
          </p:cNvPr>
          <p:cNvSpPr/>
          <p:nvPr/>
        </p:nvSpPr>
        <p:spPr>
          <a:xfrm>
            <a:off x="658368" y="2399792"/>
            <a:ext cx="0" cy="268224"/>
          </a:xfrm>
          <a:custGeom>
            <a:avLst/>
            <a:gdLst>
              <a:gd name="connsiteX0" fmla="*/ 0 w 0"/>
              <a:gd name="connsiteY0" fmla="*/ 268224 h 268224"/>
              <a:gd name="connsiteX1" fmla="*/ 0 w 0"/>
              <a:gd name="connsiteY1" fmla="*/ 0 h 268224"/>
            </a:gdLst>
            <a:ahLst/>
            <a:cxnLst>
              <a:cxn ang="0">
                <a:pos x="connsiteX0" y="connsiteY0"/>
              </a:cxn>
              <a:cxn ang="0">
                <a:pos x="connsiteX1" y="connsiteY1"/>
              </a:cxn>
            </a:cxnLst>
            <a:rect l="l" t="t" r="r" b="b"/>
            <a:pathLst>
              <a:path h="268224">
                <a:moveTo>
                  <a:pt x="0" y="268224"/>
                </a:moveTo>
                <a:lnTo>
                  <a:pt x="0" y="0"/>
                </a:lnTo>
              </a:path>
            </a:pathLst>
          </a:custGeom>
          <a:noFill/>
          <a:ln w="19050">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xmlns="" id="{F74E6F19-7656-4567-985C-1EEA0D53043F}"/>
              </a:ext>
            </a:extLst>
          </p:cNvPr>
          <p:cNvSpPr/>
          <p:nvPr/>
        </p:nvSpPr>
        <p:spPr>
          <a:xfrm>
            <a:off x="143508" y="2286634"/>
            <a:ext cx="243969" cy="1887093"/>
          </a:xfrm>
          <a:custGeom>
            <a:avLst/>
            <a:gdLst>
              <a:gd name="connsiteX0" fmla="*/ 280416 w 280416"/>
              <a:gd name="connsiteY0" fmla="*/ 1932432 h 1932432"/>
              <a:gd name="connsiteX1" fmla="*/ 0 w 280416"/>
              <a:gd name="connsiteY1" fmla="*/ 1932432 h 1932432"/>
              <a:gd name="connsiteX2" fmla="*/ 0 w 280416"/>
              <a:gd name="connsiteY2" fmla="*/ 0 h 1932432"/>
              <a:gd name="connsiteX3" fmla="*/ 182880 w 280416"/>
              <a:gd name="connsiteY3" fmla="*/ 0 h 1932432"/>
              <a:gd name="connsiteX0" fmla="*/ 288036 w 288036"/>
              <a:gd name="connsiteY0" fmla="*/ 1930490 h 1932432"/>
              <a:gd name="connsiteX1" fmla="*/ 0 w 288036"/>
              <a:gd name="connsiteY1" fmla="*/ 1932432 h 1932432"/>
              <a:gd name="connsiteX2" fmla="*/ 0 w 288036"/>
              <a:gd name="connsiteY2" fmla="*/ 0 h 1932432"/>
              <a:gd name="connsiteX3" fmla="*/ 182880 w 288036"/>
              <a:gd name="connsiteY3" fmla="*/ 0 h 1932432"/>
              <a:gd name="connsiteX0" fmla="*/ 288036 w 288036"/>
              <a:gd name="connsiteY0" fmla="*/ 1936316 h 1936316"/>
              <a:gd name="connsiteX1" fmla="*/ 0 w 288036"/>
              <a:gd name="connsiteY1" fmla="*/ 1932432 h 1936316"/>
              <a:gd name="connsiteX2" fmla="*/ 0 w 288036"/>
              <a:gd name="connsiteY2" fmla="*/ 0 h 1936316"/>
              <a:gd name="connsiteX3" fmla="*/ 182880 w 288036"/>
              <a:gd name="connsiteY3" fmla="*/ 0 h 1936316"/>
              <a:gd name="connsiteX0" fmla="*/ 289941 w 289941"/>
              <a:gd name="connsiteY0" fmla="*/ 1932432 h 1932432"/>
              <a:gd name="connsiteX1" fmla="*/ 0 w 289941"/>
              <a:gd name="connsiteY1" fmla="*/ 1932432 h 1932432"/>
              <a:gd name="connsiteX2" fmla="*/ 0 w 289941"/>
              <a:gd name="connsiteY2" fmla="*/ 0 h 1932432"/>
              <a:gd name="connsiteX3" fmla="*/ 182880 w 289941"/>
              <a:gd name="connsiteY3" fmla="*/ 0 h 1932432"/>
            </a:gdLst>
            <a:ahLst/>
            <a:cxnLst>
              <a:cxn ang="0">
                <a:pos x="connsiteX0" y="connsiteY0"/>
              </a:cxn>
              <a:cxn ang="0">
                <a:pos x="connsiteX1" y="connsiteY1"/>
              </a:cxn>
              <a:cxn ang="0">
                <a:pos x="connsiteX2" y="connsiteY2"/>
              </a:cxn>
              <a:cxn ang="0">
                <a:pos x="connsiteX3" y="connsiteY3"/>
              </a:cxn>
            </a:cxnLst>
            <a:rect l="l" t="t" r="r" b="b"/>
            <a:pathLst>
              <a:path w="289941" h="1932432">
                <a:moveTo>
                  <a:pt x="289941" y="1932432"/>
                </a:moveTo>
                <a:lnTo>
                  <a:pt x="0" y="1932432"/>
                </a:lnTo>
                <a:lnTo>
                  <a:pt x="0" y="0"/>
                </a:lnTo>
                <a:lnTo>
                  <a:pt x="182880" y="0"/>
                </a:lnTo>
              </a:path>
            </a:pathLst>
          </a:custGeom>
          <a:noFill/>
          <a:ln w="19050">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4764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dirty="0"/>
              <a:t>Staging systems and treatment allocation</a:t>
            </a:r>
            <a:endParaRPr lang="en-US"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a:xfrm>
            <a:off x="4925" y="5841268"/>
            <a:ext cx="7519403" cy="1015653"/>
          </a:xfrm>
        </p:spPr>
        <p:txBody>
          <a:bodyPr/>
          <a:lstStyle/>
          <a:p>
            <a:endParaRPr lang="en-GB" dirty="0"/>
          </a:p>
          <a:p>
            <a:r>
              <a:rPr lang="en-US" dirty="0"/>
              <a:t>*The stage migration strategy is a therapeutic choice by which a treatment theoretically recommended for a different stage is selected as the best first-line treatment option: usually offering the effective treatment option recommended for the subsequent more advanced </a:t>
            </a:r>
            <a:r>
              <a:rPr lang="en-US" dirty="0" err="1"/>
              <a:t>tumour</a:t>
            </a:r>
            <a:r>
              <a:rPr lang="en-US" dirty="0"/>
              <a:t> stage, which occurs when patients are not suitable for their first line therapy. However in highly selected patients, with parameters close to the thresholds, a lower-stage migration strategy could be the best option, given a multidisciplinary decision</a:t>
            </a:r>
          </a:p>
          <a:p>
            <a:r>
              <a:rPr lang="en-GB"/>
              <a:t>EASL CPG HCC. J Hepatol 2018; doi: 10.1016/j.jhep.2018.03.019</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Prognostic assessment is critical in the management of HCC</a:t>
            </a:r>
          </a:p>
          <a:p>
            <a:pPr lvl="1"/>
            <a:r>
              <a:rPr lang="en-GB" dirty="0"/>
              <a:t>Complicated by co-existence of HCC and cirrhosis</a:t>
            </a:r>
          </a:p>
          <a:p>
            <a:r>
              <a:rPr lang="en-GB" dirty="0"/>
              <a:t>Staging for HCC should be based on:</a:t>
            </a:r>
          </a:p>
          <a:p>
            <a:pPr lvl="1"/>
            <a:r>
              <a:rPr lang="en-GB" dirty="0"/>
              <a:t>Prognostic variables from studies on natural history of HCC and cirrhosis</a:t>
            </a:r>
          </a:p>
          <a:p>
            <a:pPr lvl="1"/>
            <a:r>
              <a:rPr lang="en-GB" dirty="0"/>
              <a:t>Variables from evidence-based studies on therapeutic rationale</a:t>
            </a:r>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3153154369"/>
              </p:ext>
            </p:extLst>
          </p:nvPr>
        </p:nvGraphicFramePr>
        <p:xfrm>
          <a:off x="755650" y="3212976"/>
          <a:ext cx="7308850" cy="2499360"/>
        </p:xfrm>
        <a:graphic>
          <a:graphicData uri="http://schemas.openxmlformats.org/drawingml/2006/table">
            <a:tbl>
              <a:tblPr firstRow="1" bandRow="1">
                <a:tableStyleId>{5C22544A-7EE6-4342-B048-85BDC9FD1C3A}</a:tableStyleId>
              </a:tblPr>
              <a:tblGrid>
                <a:gridCol w="5572094">
                  <a:extLst>
                    <a:ext uri="{9D8B030D-6E8A-4147-A177-3AD203B41FA5}">
                      <a16:colId xmlns:a16="http://schemas.microsoft.com/office/drawing/2014/main" xmlns="" val="20001"/>
                    </a:ext>
                  </a:extLst>
                </a:gridCol>
                <a:gridCol w="868378">
                  <a:extLst>
                    <a:ext uri="{9D8B030D-6E8A-4147-A177-3AD203B41FA5}">
                      <a16:colId xmlns:a16="http://schemas.microsoft.com/office/drawing/2014/main" xmlns="" val="20002"/>
                    </a:ext>
                  </a:extLst>
                </a:gridCol>
                <a:gridCol w="868378">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b="1" kern="1200" dirty="0">
                          <a:solidFill>
                            <a:schemeClr val="tx2"/>
                          </a:solidFill>
                          <a:effectLst/>
                          <a:latin typeface="+mn-lt"/>
                          <a:ea typeface="+mn-ea"/>
                          <a:cs typeface="+mn-cs"/>
                        </a:rPr>
                        <a:t>Staging systems </a:t>
                      </a:r>
                      <a:r>
                        <a:rPr lang="en-GB" sz="1400" kern="1200" dirty="0">
                          <a:solidFill>
                            <a:schemeClr val="dk1"/>
                          </a:solidFill>
                          <a:effectLst/>
                          <a:latin typeface="+mn-lt"/>
                          <a:ea typeface="+mn-ea"/>
                          <a:cs typeface="+mn-cs"/>
                        </a:rPr>
                        <a:t>for clinical decisions in HCC </a:t>
                      </a:r>
                      <a:r>
                        <a:rPr lang="en-GB" sz="1400" b="1" kern="1200" dirty="0">
                          <a:solidFill>
                            <a:schemeClr val="tx2"/>
                          </a:solidFill>
                          <a:effectLst/>
                          <a:latin typeface="+mn-lt"/>
                          <a:ea typeface="+mn-ea"/>
                          <a:cs typeface="+mn-cs"/>
                        </a:rPr>
                        <a:t>should include</a:t>
                      </a:r>
                      <a:r>
                        <a:rPr lang="en-GB" sz="1400" kern="1200" dirty="0">
                          <a:solidFill>
                            <a:schemeClr val="dk1"/>
                          </a:solidFill>
                          <a:effectLst/>
                          <a:latin typeface="+mn-lt"/>
                          <a:ea typeface="+mn-ea"/>
                          <a:cs typeface="+mn-cs"/>
                        </a:rPr>
                        <a:t>:</a:t>
                      </a:r>
                    </a:p>
                    <a:p>
                      <a:pPr marL="285750" indent="-285750">
                        <a:buFont typeface="Arial" panose="020B0604020202020204" pitchFamily="34" charset="0"/>
                        <a:buChar char="•"/>
                      </a:pPr>
                      <a:r>
                        <a:rPr lang="en-GB" sz="1400" b="0" kern="1200" dirty="0">
                          <a:solidFill>
                            <a:schemeClr val="tx1"/>
                          </a:solidFill>
                          <a:effectLst/>
                          <a:latin typeface="+mn-lt"/>
                          <a:ea typeface="+mn-ea"/>
                          <a:cs typeface="+mn-cs"/>
                        </a:rPr>
                        <a:t>Tumour burden</a:t>
                      </a:r>
                    </a:p>
                    <a:p>
                      <a:pPr marL="285750" indent="-285750">
                        <a:buFont typeface="Arial" panose="020B0604020202020204" pitchFamily="34" charset="0"/>
                        <a:buChar char="•"/>
                      </a:pPr>
                      <a:r>
                        <a:rPr lang="en-GB" sz="1400" b="0" kern="1200" dirty="0">
                          <a:solidFill>
                            <a:schemeClr val="tx1"/>
                          </a:solidFill>
                          <a:effectLst/>
                          <a:latin typeface="+mn-lt"/>
                          <a:ea typeface="+mn-ea"/>
                          <a:cs typeface="+mn-cs"/>
                        </a:rPr>
                        <a:t>Liver function</a:t>
                      </a:r>
                    </a:p>
                    <a:p>
                      <a:pPr marL="285750" indent="-285750">
                        <a:buFont typeface="Arial" panose="020B0604020202020204" pitchFamily="34" charset="0"/>
                        <a:buChar char="•"/>
                      </a:pPr>
                      <a:r>
                        <a:rPr lang="en-GB" sz="1400" b="0" kern="1200" dirty="0">
                          <a:solidFill>
                            <a:schemeClr val="tx1"/>
                          </a:solidFill>
                          <a:effectLst/>
                          <a:latin typeface="+mn-lt"/>
                          <a:ea typeface="+mn-ea"/>
                          <a:cs typeface="+mn-cs"/>
                        </a:rPr>
                        <a:t>Performance status</a:t>
                      </a:r>
                      <a:r>
                        <a:rPr lang="en-GB" sz="1400" b="1" kern="1200" dirty="0">
                          <a:solidFill>
                            <a:schemeClr val="accent1"/>
                          </a:solidFill>
                          <a:effectLst/>
                          <a:latin typeface="+mn-lt"/>
                          <a:ea typeface="+mn-ea"/>
                          <a:cs typeface="+mn-cs"/>
                        </a:rPr>
                        <a:t> </a:t>
                      </a:r>
                      <a:endParaRPr lang="en-GB" sz="1400" b="1" i="0" u="none" strike="noStrike" kern="1200" baseline="0" dirty="0">
                        <a:solidFill>
                          <a:schemeClr val="accent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514516">
                <a:tc rowSpan="2">
                  <a:txBody>
                    <a:bodyPr/>
                    <a:lstStyle/>
                    <a:p>
                      <a:r>
                        <a:rPr lang="en-GB" sz="1400" b="1" kern="1200" dirty="0">
                          <a:solidFill>
                            <a:schemeClr val="tx2"/>
                          </a:solidFill>
                          <a:effectLst/>
                          <a:latin typeface="+mn-lt"/>
                          <a:ea typeface="+mn-ea"/>
                          <a:cs typeface="+mn-cs"/>
                        </a:rPr>
                        <a:t>BCLC staging system </a:t>
                      </a:r>
                      <a:r>
                        <a:rPr lang="en-GB" sz="1400" b="0" kern="1200" baseline="0" dirty="0">
                          <a:solidFill>
                            <a:schemeClr val="dk1"/>
                          </a:solidFill>
                          <a:effectLst/>
                          <a:latin typeface="+mn-lt"/>
                          <a:ea typeface="+mn-ea"/>
                          <a:cs typeface="+mn-cs"/>
                        </a:rPr>
                        <a:t>h</a:t>
                      </a:r>
                      <a:r>
                        <a:rPr lang="en-GB" sz="1400" kern="1200" dirty="0">
                          <a:solidFill>
                            <a:schemeClr val="dk1"/>
                          </a:solidFill>
                          <a:effectLst/>
                          <a:latin typeface="+mn-lt"/>
                          <a:ea typeface="+mn-ea"/>
                          <a:cs typeface="+mn-cs"/>
                        </a:rPr>
                        <a:t>as been </a:t>
                      </a:r>
                      <a:r>
                        <a:rPr lang="en-GB" sz="1400" b="1" kern="1200" dirty="0">
                          <a:solidFill>
                            <a:schemeClr val="tx2"/>
                          </a:solidFill>
                          <a:effectLst/>
                          <a:latin typeface="+mn-lt"/>
                          <a:ea typeface="+mn-ea"/>
                          <a:cs typeface="+mn-cs"/>
                        </a:rPr>
                        <a:t>repeatedly validated </a:t>
                      </a:r>
                      <a:r>
                        <a:rPr lang="en-GB" sz="1400" b="0" kern="1200" dirty="0">
                          <a:solidFill>
                            <a:schemeClr val="tx1"/>
                          </a:solidFill>
                          <a:effectLst/>
                          <a:latin typeface="+mn-lt"/>
                          <a:ea typeface="+mn-ea"/>
                          <a:cs typeface="+mn-cs"/>
                        </a:rPr>
                        <a:t>and</a:t>
                      </a:r>
                      <a:r>
                        <a:rPr lang="en-GB" sz="1400" b="0" kern="1200" baseline="0" dirty="0">
                          <a:solidFill>
                            <a:schemeClr val="tx1"/>
                          </a:solidFill>
                          <a:effectLst/>
                          <a:latin typeface="+mn-lt"/>
                          <a:ea typeface="+mn-ea"/>
                          <a:cs typeface="+mn-cs"/>
                        </a:rPr>
                        <a:t> </a:t>
                      </a:r>
                      <a:r>
                        <a:rPr lang="en-GB" sz="1400" b="1" kern="1200" dirty="0">
                          <a:solidFill>
                            <a:schemeClr val="tx2"/>
                          </a:solidFill>
                          <a:effectLst/>
                          <a:latin typeface="+mn-lt"/>
                          <a:ea typeface="+mn-ea"/>
                          <a:cs typeface="+mn-cs"/>
                        </a:rPr>
                        <a:t>is recommended </a:t>
                      </a:r>
                      <a:r>
                        <a:rPr lang="en-GB" sz="1400" b="0" kern="1200" baseline="0" dirty="0">
                          <a:solidFill>
                            <a:schemeClr val="tx1"/>
                          </a:solidFill>
                          <a:effectLst/>
                          <a:latin typeface="+mn-lt"/>
                          <a:ea typeface="+mn-ea"/>
                          <a:cs typeface="+mn-cs"/>
                        </a:rPr>
                        <a:t>for prognostic prediction and treatment allocation</a:t>
                      </a:r>
                      <a:endParaRPr lang="en-GB" sz="1400" b="1" kern="1200" dirty="0">
                        <a:solidFill>
                          <a:schemeClr val="accent1"/>
                        </a:solidFill>
                        <a:effectLst/>
                        <a:latin typeface="+mn-lt"/>
                        <a:ea typeface="+mn-ea"/>
                        <a:cs typeface="+mn-cs"/>
                      </a:endParaRPr>
                    </a:p>
                    <a:p>
                      <a:pPr marL="285750" indent="-285750">
                        <a:buFont typeface="Arial" panose="020B0604020202020204" pitchFamily="34" charset="0"/>
                        <a:buChar char="•"/>
                      </a:pPr>
                      <a:r>
                        <a:rPr lang="en-GB" sz="1400" kern="1200" dirty="0">
                          <a:solidFill>
                            <a:schemeClr val="dk1"/>
                          </a:solidFill>
                          <a:effectLst/>
                          <a:latin typeface="+mn-lt"/>
                          <a:ea typeface="+mn-ea"/>
                          <a:cs typeface="+mn-cs"/>
                        </a:rPr>
                        <a:t>The treatment ‘</a:t>
                      </a:r>
                      <a:r>
                        <a:rPr lang="en-GB" sz="1400" b="1" kern="1200" dirty="0">
                          <a:solidFill>
                            <a:schemeClr val="tx2"/>
                          </a:solidFill>
                          <a:effectLst/>
                          <a:latin typeface="+mn-lt"/>
                          <a:ea typeface="+mn-ea"/>
                          <a:cs typeface="+mn-cs"/>
                        </a:rPr>
                        <a:t>stage migration</a:t>
                      </a:r>
                      <a:r>
                        <a:rPr lang="en-GB" sz="1400" kern="1200" dirty="0">
                          <a:solidFill>
                            <a:schemeClr val="dk1"/>
                          </a:solidFill>
                          <a:effectLst/>
                          <a:latin typeface="+mn-lt"/>
                          <a:ea typeface="+mn-ea"/>
                          <a:cs typeface="+mn-cs"/>
                        </a:rPr>
                        <a:t>’</a:t>
                      </a:r>
                      <a:r>
                        <a:rPr lang="en-GB" sz="1400" kern="1200" baseline="0" dirty="0">
                          <a:solidFill>
                            <a:schemeClr val="dk1"/>
                          </a:solidFill>
                          <a:effectLst/>
                          <a:latin typeface="+mn-lt"/>
                          <a:ea typeface="+mn-ea"/>
                          <a:cs typeface="+mn-cs"/>
                        </a:rPr>
                        <a:t>*</a:t>
                      </a:r>
                      <a:r>
                        <a:rPr lang="en-GB" sz="1400" kern="1200" dirty="0">
                          <a:solidFill>
                            <a:schemeClr val="dk1"/>
                          </a:solidFill>
                          <a:effectLst/>
                          <a:latin typeface="+mn-lt"/>
                          <a:ea typeface="+mn-ea"/>
                          <a:cs typeface="+mn-cs"/>
                        </a:rPr>
                        <a:t> concept applies</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7DCBEC"/>
                    </a:solidFill>
                  </a:tcPr>
                </a:tc>
                <a:tc>
                  <a:txBody>
                    <a:bodyPr/>
                    <a:lstStyle/>
                    <a:p>
                      <a:pPr algn="ctr"/>
                      <a:r>
                        <a:rPr lang="en-GB" sz="1400" dirty="0"/>
                        <a:t>Strong</a:t>
                      </a:r>
                    </a:p>
                  </a:txBody>
                  <a:tcPr marL="46545" marR="46545" anchor="ctr">
                    <a:lnR w="6350" cap="flat" cmpd="sng" algn="ctr">
                      <a:solidFill>
                        <a:schemeClr val="tx2"/>
                      </a:solidFill>
                      <a:prstDash val="solid"/>
                      <a:round/>
                      <a:headEnd type="none" w="med" len="med"/>
                      <a:tailEnd type="none" w="med" len="med"/>
                    </a:lnR>
                    <a:lnB w="12700" cap="flat" cmpd="sng" algn="ctr">
                      <a:no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r h="0">
                <a:tc vMerge="1">
                  <a:txBody>
                    <a:bodyPr/>
                    <a:lstStyle/>
                    <a:p>
                      <a:endParaRPr lang="en-GB"/>
                    </a:p>
                  </a:txBody>
                  <a:tcPr/>
                </a:tc>
                <a:tc>
                  <a:txBody>
                    <a:bodyPr/>
                    <a:lstStyle/>
                    <a:p>
                      <a:pPr algn="ctr"/>
                      <a:endParaRPr lang="en-GB" sz="400" dirty="0"/>
                    </a:p>
                  </a:txBody>
                  <a:tcPr marL="46545" marR="46545" anchor="ctr">
                    <a:lnL w="635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7DCBEC"/>
                    </a:solidFill>
                  </a:tcPr>
                </a:tc>
                <a:tc>
                  <a:txBody>
                    <a:bodyPr/>
                    <a:lstStyle/>
                    <a:p>
                      <a:pPr algn="ctr"/>
                      <a:endParaRPr lang="en-GB" sz="400" dirty="0"/>
                    </a:p>
                  </a:txBody>
                  <a:tcPr marL="46545" marR="46545"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solidFill>
                      <a:srgbClr val="BEE5F5"/>
                    </a:solidFill>
                  </a:tcPr>
                </a:tc>
                <a:extLst>
                  <a:ext uri="{0D108BD9-81ED-4DB2-BD59-A6C34878D82A}">
                    <a16:rowId xmlns:a16="http://schemas.microsoft.com/office/drawing/2014/main" xmlns="" val="1682979782"/>
                  </a:ext>
                </a:extLst>
              </a:tr>
              <a:tr h="0">
                <a:tc>
                  <a:txBody>
                    <a:bodyPr/>
                    <a:lstStyle/>
                    <a:p>
                      <a:r>
                        <a:rPr lang="en-GB" sz="1400" kern="1200" dirty="0">
                          <a:solidFill>
                            <a:schemeClr val="dk1"/>
                          </a:solidFill>
                          <a:effectLst/>
                          <a:latin typeface="+mn-lt"/>
                          <a:ea typeface="+mn-ea"/>
                          <a:cs typeface="+mn-cs"/>
                        </a:rPr>
                        <a:t>Patients should be discussed in </a:t>
                      </a:r>
                      <a:r>
                        <a:rPr lang="en-GB" sz="1400" b="1" kern="1200" dirty="0">
                          <a:solidFill>
                            <a:schemeClr val="tx2"/>
                          </a:solidFill>
                          <a:effectLst/>
                          <a:latin typeface="+mn-lt"/>
                          <a:ea typeface="+mn-ea"/>
                          <a:cs typeface="+mn-cs"/>
                        </a:rPr>
                        <a:t>multidisciplinary teams </a:t>
                      </a:r>
                      <a:r>
                        <a:rPr lang="en-GB" sz="1400" kern="1200" dirty="0">
                          <a:solidFill>
                            <a:schemeClr val="dk1"/>
                          </a:solidFill>
                          <a:effectLst/>
                          <a:latin typeface="+mn-lt"/>
                          <a:ea typeface="+mn-ea"/>
                          <a:cs typeface="+mn-cs"/>
                        </a:rPr>
                        <a:t>to fully capture and tailor </a:t>
                      </a:r>
                      <a:r>
                        <a:rPr lang="en-GB" sz="1400" b="1" kern="1200" dirty="0">
                          <a:solidFill>
                            <a:schemeClr val="tx2"/>
                          </a:solidFill>
                          <a:effectLst/>
                          <a:latin typeface="+mn-lt"/>
                          <a:ea typeface="+mn-ea"/>
                          <a:cs typeface="+mn-cs"/>
                        </a:rPr>
                        <a:t>individualized treatment options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2965143671"/>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154934" y="3212976"/>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392025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Straight Arrow Connector 140">
            <a:extLst>
              <a:ext uri="{FF2B5EF4-FFF2-40B4-BE49-F238E27FC236}">
                <a16:creationId xmlns:a16="http://schemas.microsoft.com/office/drawing/2014/main" xmlns="" id="{DB55505B-4A16-4521-BE45-6915DB823F7F}"/>
              </a:ext>
            </a:extLst>
          </p:cNvPr>
          <p:cNvCxnSpPr>
            <a:cxnSpLocks/>
          </p:cNvCxnSpPr>
          <p:nvPr/>
        </p:nvCxnSpPr>
        <p:spPr>
          <a:xfrm flipH="1">
            <a:off x="3153862" y="4754746"/>
            <a:ext cx="0" cy="1226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xmlns="" id="{6716E137-F0D1-483D-9A26-0C8C3EFD874E}"/>
              </a:ext>
            </a:extLst>
          </p:cNvPr>
          <p:cNvCxnSpPr>
            <a:cxnSpLocks/>
          </p:cNvCxnSpPr>
          <p:nvPr/>
        </p:nvCxnSpPr>
        <p:spPr>
          <a:xfrm flipH="1">
            <a:off x="3826327" y="4754746"/>
            <a:ext cx="0" cy="1226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xmlns="" id="{4459567F-F8A0-4650-BAE7-107EEB7F4A85}"/>
              </a:ext>
            </a:extLst>
          </p:cNvPr>
          <p:cNvCxnSpPr>
            <a:cxnSpLocks/>
          </p:cNvCxnSpPr>
          <p:nvPr/>
        </p:nvCxnSpPr>
        <p:spPr>
          <a:xfrm flipH="1">
            <a:off x="3826327" y="4413751"/>
            <a:ext cx="0" cy="1226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normAutofit fontScale="90000"/>
          </a:bodyPr>
          <a:lstStyle/>
          <a:p>
            <a:r>
              <a:rPr lang="en-US" dirty="0"/>
              <a:t>Modified BCLC staging system and </a:t>
            </a:r>
            <a:br>
              <a:rPr lang="en-US" dirty="0"/>
            </a:br>
            <a:r>
              <a:rPr lang="en-US" dirty="0"/>
              <a:t>treatment strategy </a:t>
            </a:r>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a:xfrm>
            <a:off x="4925" y="5229200"/>
            <a:ext cx="7591411" cy="1627721"/>
          </a:xfrm>
        </p:spPr>
        <p:txBody>
          <a:bodyPr/>
          <a:lstStyle/>
          <a:p>
            <a:pPr>
              <a:buClr>
                <a:schemeClr val="tx2"/>
              </a:buClr>
            </a:pPr>
            <a:r>
              <a:rPr lang="en-US" dirty="0"/>
              <a:t>*Child–Pugh A without ascites. Applies to all treatment options apart </a:t>
            </a:r>
            <a:r>
              <a:rPr lang="en-US"/>
              <a:t>from LT; </a:t>
            </a:r>
            <a:r>
              <a:rPr lang="en-US" baseline="30000" dirty="0"/>
              <a:t>†</a:t>
            </a:r>
            <a:r>
              <a:rPr lang="en-US" dirty="0"/>
              <a:t>PS 1; </a:t>
            </a:r>
            <a:r>
              <a:rPr lang="en-US" dirty="0" err="1"/>
              <a:t>tumour</a:t>
            </a:r>
            <a:r>
              <a:rPr lang="en-US" dirty="0"/>
              <a:t>-induced modification of performance capacity; </a:t>
            </a:r>
            <a:r>
              <a:rPr lang="en-US" baseline="30000" dirty="0"/>
              <a:t>‡</a:t>
            </a:r>
            <a:r>
              <a:rPr lang="en-US" dirty="0"/>
              <a:t>Multiparametric evaluation: compensated Child–Pugh class A liver function with MELD score &lt;10, matched with grade of portal hypertension, acceptable amount of remaining parenchyma and possibility to adopt a laparoscopic/minimally invasive approach; </a:t>
            </a:r>
            <a:r>
              <a:rPr lang="en-US" baseline="30000" dirty="0"/>
              <a:t>§</a:t>
            </a:r>
            <a:r>
              <a:rPr lang="en-US" dirty="0"/>
              <a:t>The stage migration strategy applies; </a:t>
            </a:r>
            <a:r>
              <a:rPr lang="en-GB" baseline="30000" dirty="0"/>
              <a:t>‖</a:t>
            </a:r>
            <a:r>
              <a:rPr lang="en-US" dirty="0"/>
              <a:t>Sorafenib has been shown to be effective in first line, while regorafenib is effective in second line in case of radiological progression under sorafenib. </a:t>
            </a:r>
            <a:r>
              <a:rPr lang="en-US" dirty="0" err="1"/>
              <a:t>Lenvatinib</a:t>
            </a:r>
            <a:r>
              <a:rPr lang="en-US" dirty="0"/>
              <a:t> has been shown to be non-inferior to sorafenib in first line, but no effective second-line option after </a:t>
            </a:r>
            <a:r>
              <a:rPr lang="en-US" dirty="0" err="1"/>
              <a:t>lenvatinib</a:t>
            </a:r>
            <a:r>
              <a:rPr lang="en-US" dirty="0"/>
              <a:t> has been explored. </a:t>
            </a:r>
            <a:r>
              <a:rPr lang="en-US" dirty="0" err="1"/>
              <a:t>Cabozantinib</a:t>
            </a:r>
            <a:r>
              <a:rPr lang="en-US" dirty="0"/>
              <a:t> has been demonstrated to be superior to placebo in 2nd or 3rd line with an improvement in OS. </a:t>
            </a:r>
            <a:r>
              <a:rPr lang="en-US" dirty="0" err="1"/>
              <a:t>Nivolumab</a:t>
            </a:r>
            <a:r>
              <a:rPr lang="en-US" dirty="0"/>
              <a:t> has been approved in second line by FDA but not EMA based on uncontrolled Phase 2 data. </a:t>
            </a:r>
            <a:r>
              <a:rPr lang="en-GB" dirty="0"/>
              <a:t>Please see notes for full details.</a:t>
            </a:r>
          </a:p>
          <a:p>
            <a:r>
              <a:rPr lang="en-GB"/>
              <a:t>EASL CPG HCC. J Hepatol 2018; doi: 10.1016/j.jhep.2018.03.019</a:t>
            </a:r>
          </a:p>
        </p:txBody>
      </p:sp>
      <p:pic>
        <p:nvPicPr>
          <p:cNvPr id="7" name="Picture 6">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
        <p:nvSpPr>
          <p:cNvPr id="10" name="TextBox 9">
            <a:extLst>
              <a:ext uri="{FF2B5EF4-FFF2-40B4-BE49-F238E27FC236}">
                <a16:creationId xmlns:a16="http://schemas.microsoft.com/office/drawing/2014/main" xmlns="" id="{8BD3A966-6DA3-482E-8E3F-61C536F0399F}"/>
              </a:ext>
            </a:extLst>
          </p:cNvPr>
          <p:cNvSpPr txBox="1"/>
          <p:nvPr/>
        </p:nvSpPr>
        <p:spPr>
          <a:xfrm>
            <a:off x="1150130" y="1613280"/>
            <a:ext cx="1435324" cy="1144800"/>
          </a:xfrm>
          <a:prstGeom prst="rect">
            <a:avLst/>
          </a:prstGeom>
          <a:solidFill>
            <a:schemeClr val="bg1"/>
          </a:solidFill>
          <a:ln>
            <a:solidFill>
              <a:schemeClr val="tx2"/>
            </a:solidFill>
          </a:ln>
        </p:spPr>
        <p:txBody>
          <a:bodyPr wrap="none" lIns="18000" tIns="18000" rIns="18000" bIns="18000" rtlCol="0" anchor="t">
            <a:spAutoFit/>
          </a:bodyPr>
          <a:lstStyle/>
          <a:p>
            <a:pPr algn="ctr"/>
            <a:r>
              <a:rPr lang="en-US" sz="1200" b="1" dirty="0"/>
              <a:t>Very early stage (0)</a:t>
            </a:r>
          </a:p>
          <a:p>
            <a:pPr algn="ctr"/>
            <a:r>
              <a:rPr lang="en-US" sz="1200" dirty="0"/>
              <a:t>Single &lt;2 cm</a:t>
            </a:r>
          </a:p>
          <a:p>
            <a:pPr algn="ctr"/>
            <a:r>
              <a:rPr lang="en-US" sz="1200" dirty="0"/>
              <a:t>Preserved liver</a:t>
            </a:r>
          </a:p>
          <a:p>
            <a:pPr algn="ctr"/>
            <a:r>
              <a:rPr lang="en-US" sz="1200" dirty="0"/>
              <a:t>function*</a:t>
            </a:r>
          </a:p>
          <a:p>
            <a:pPr algn="ctr"/>
            <a:r>
              <a:rPr lang="en-US" sz="1200" dirty="0"/>
              <a:t>PS 0</a:t>
            </a:r>
            <a:endParaRPr lang="en-GB" sz="1200" dirty="0"/>
          </a:p>
        </p:txBody>
      </p:sp>
      <p:sp>
        <p:nvSpPr>
          <p:cNvPr id="11" name="TextBox 10">
            <a:extLst>
              <a:ext uri="{FF2B5EF4-FFF2-40B4-BE49-F238E27FC236}">
                <a16:creationId xmlns:a16="http://schemas.microsoft.com/office/drawing/2014/main" xmlns="" id="{1D9AAF95-A0A9-49F8-BD3B-300FFE92484E}"/>
              </a:ext>
            </a:extLst>
          </p:cNvPr>
          <p:cNvSpPr txBox="1"/>
          <p:nvPr/>
        </p:nvSpPr>
        <p:spPr>
          <a:xfrm>
            <a:off x="2663239" y="1613506"/>
            <a:ext cx="1336386" cy="1144800"/>
          </a:xfrm>
          <a:prstGeom prst="rect">
            <a:avLst/>
          </a:prstGeom>
          <a:solidFill>
            <a:schemeClr val="bg1"/>
          </a:solidFill>
          <a:ln>
            <a:solidFill>
              <a:schemeClr val="tx2"/>
            </a:solidFill>
          </a:ln>
        </p:spPr>
        <p:txBody>
          <a:bodyPr wrap="none" lIns="18000" tIns="18000" rIns="18000" bIns="18000" rtlCol="0" anchor="t">
            <a:spAutoFit/>
          </a:bodyPr>
          <a:lstStyle/>
          <a:p>
            <a:pPr algn="ctr"/>
            <a:r>
              <a:rPr lang="en-US" sz="1200" b="1" dirty="0"/>
              <a:t>Early stage (A)</a:t>
            </a:r>
          </a:p>
          <a:p>
            <a:pPr algn="ctr"/>
            <a:r>
              <a:rPr lang="en-US" sz="1200" dirty="0"/>
              <a:t>Solitary or </a:t>
            </a:r>
            <a:br>
              <a:rPr lang="en-US" sz="1200" dirty="0"/>
            </a:br>
            <a:r>
              <a:rPr lang="en-US" sz="1200" dirty="0"/>
              <a:t>2–3 nodules &lt;3 cm</a:t>
            </a:r>
          </a:p>
          <a:p>
            <a:pPr algn="ctr"/>
            <a:r>
              <a:rPr lang="en-US" sz="1200" dirty="0"/>
              <a:t>Preserved liver</a:t>
            </a:r>
          </a:p>
          <a:p>
            <a:pPr algn="ctr"/>
            <a:r>
              <a:rPr lang="en-US" sz="1200" dirty="0"/>
              <a:t>function*</a:t>
            </a:r>
          </a:p>
          <a:p>
            <a:pPr algn="ctr"/>
            <a:r>
              <a:rPr lang="en-US" sz="1200" dirty="0"/>
              <a:t>PS 0</a:t>
            </a:r>
            <a:endParaRPr lang="en-GB" sz="1200" dirty="0"/>
          </a:p>
        </p:txBody>
      </p:sp>
      <p:sp>
        <p:nvSpPr>
          <p:cNvPr id="12" name="TextBox 11">
            <a:extLst>
              <a:ext uri="{FF2B5EF4-FFF2-40B4-BE49-F238E27FC236}">
                <a16:creationId xmlns:a16="http://schemas.microsoft.com/office/drawing/2014/main" xmlns="" id="{0F9A9FC6-A659-4331-806C-5059817F047C}"/>
              </a:ext>
            </a:extLst>
          </p:cNvPr>
          <p:cNvSpPr txBox="1"/>
          <p:nvPr/>
        </p:nvSpPr>
        <p:spPr>
          <a:xfrm>
            <a:off x="4077407" y="1613281"/>
            <a:ext cx="1650575" cy="1144800"/>
          </a:xfrm>
          <a:prstGeom prst="rect">
            <a:avLst/>
          </a:prstGeom>
          <a:solidFill>
            <a:schemeClr val="bg1"/>
          </a:solidFill>
          <a:ln>
            <a:solidFill>
              <a:schemeClr val="tx2"/>
            </a:solidFill>
          </a:ln>
        </p:spPr>
        <p:txBody>
          <a:bodyPr wrap="none" lIns="18000" tIns="18000" rIns="18000" bIns="18000" rtlCol="0" anchor="t">
            <a:spAutoFit/>
          </a:bodyPr>
          <a:lstStyle/>
          <a:p>
            <a:pPr algn="ctr"/>
            <a:r>
              <a:rPr lang="en-US" sz="1200" b="1" dirty="0"/>
              <a:t>Intermediate stage (B)</a:t>
            </a:r>
          </a:p>
          <a:p>
            <a:pPr algn="ctr"/>
            <a:r>
              <a:rPr lang="en-US" sz="1200" dirty="0"/>
              <a:t>Multinodular,</a:t>
            </a:r>
          </a:p>
          <a:p>
            <a:pPr algn="ctr"/>
            <a:r>
              <a:rPr lang="en-US" sz="1200" dirty="0" err="1"/>
              <a:t>unresectable</a:t>
            </a:r>
            <a:endParaRPr lang="en-US" sz="1200" dirty="0"/>
          </a:p>
          <a:p>
            <a:pPr algn="ctr"/>
            <a:r>
              <a:rPr lang="en-US" sz="1200" dirty="0"/>
              <a:t>Preserved liver</a:t>
            </a:r>
          </a:p>
          <a:p>
            <a:pPr algn="ctr"/>
            <a:r>
              <a:rPr lang="en-US" sz="1200" dirty="0"/>
              <a:t>function*</a:t>
            </a:r>
          </a:p>
          <a:p>
            <a:pPr algn="ctr"/>
            <a:r>
              <a:rPr lang="en-US" sz="1200" dirty="0"/>
              <a:t>PS 0</a:t>
            </a:r>
            <a:endParaRPr lang="en-GB" sz="1200" dirty="0"/>
          </a:p>
        </p:txBody>
      </p:sp>
      <p:sp>
        <p:nvSpPr>
          <p:cNvPr id="13" name="TextBox 12">
            <a:extLst>
              <a:ext uri="{FF2B5EF4-FFF2-40B4-BE49-F238E27FC236}">
                <a16:creationId xmlns:a16="http://schemas.microsoft.com/office/drawing/2014/main" xmlns="" id="{9AA00DFD-0CFE-40E2-883B-37BC96CFC98D}"/>
              </a:ext>
            </a:extLst>
          </p:cNvPr>
          <p:cNvSpPr txBox="1"/>
          <p:nvPr/>
        </p:nvSpPr>
        <p:spPr>
          <a:xfrm>
            <a:off x="5805765" y="1613281"/>
            <a:ext cx="1471040" cy="1144800"/>
          </a:xfrm>
          <a:prstGeom prst="rect">
            <a:avLst/>
          </a:prstGeom>
          <a:solidFill>
            <a:schemeClr val="bg1"/>
          </a:solidFill>
          <a:ln>
            <a:solidFill>
              <a:schemeClr val="tx2"/>
            </a:solidFill>
          </a:ln>
        </p:spPr>
        <p:txBody>
          <a:bodyPr wrap="none" lIns="18000" tIns="18000" rIns="18000" bIns="18000" rtlCol="0" anchor="t">
            <a:spAutoFit/>
          </a:bodyPr>
          <a:lstStyle/>
          <a:p>
            <a:pPr algn="ctr"/>
            <a:r>
              <a:rPr lang="en-US" sz="1200" b="1" dirty="0"/>
              <a:t>Advanced stage (C)</a:t>
            </a:r>
          </a:p>
          <a:p>
            <a:pPr algn="ctr"/>
            <a:r>
              <a:rPr lang="en-US" sz="1200" dirty="0"/>
              <a:t>Portal invasion/</a:t>
            </a:r>
            <a:br>
              <a:rPr lang="en-US" sz="1200" dirty="0"/>
            </a:br>
            <a:r>
              <a:rPr lang="en-US" sz="1200" dirty="0"/>
              <a:t>extrahepatic spread</a:t>
            </a:r>
          </a:p>
          <a:p>
            <a:pPr algn="ctr"/>
            <a:r>
              <a:rPr lang="en-US" sz="1200" dirty="0"/>
              <a:t>Preserved liver</a:t>
            </a:r>
          </a:p>
          <a:p>
            <a:pPr algn="ctr"/>
            <a:r>
              <a:rPr lang="en-US" sz="1200" dirty="0"/>
              <a:t>function*</a:t>
            </a:r>
          </a:p>
          <a:p>
            <a:pPr algn="ctr"/>
            <a:r>
              <a:rPr lang="en-US" sz="1200" dirty="0"/>
              <a:t>PS1</a:t>
            </a:r>
            <a:r>
              <a:rPr lang="en-US" sz="1200" baseline="30000" dirty="0"/>
              <a:t>†</a:t>
            </a:r>
            <a:r>
              <a:rPr lang="en-US" sz="1200" dirty="0"/>
              <a:t>–2</a:t>
            </a:r>
            <a:endParaRPr lang="en-GB" sz="1200" dirty="0"/>
          </a:p>
        </p:txBody>
      </p:sp>
      <p:sp>
        <p:nvSpPr>
          <p:cNvPr id="14" name="TextBox 13">
            <a:extLst>
              <a:ext uri="{FF2B5EF4-FFF2-40B4-BE49-F238E27FC236}">
                <a16:creationId xmlns:a16="http://schemas.microsoft.com/office/drawing/2014/main" xmlns="" id="{546AC34F-07C5-4496-9858-CD00555230CD}"/>
              </a:ext>
            </a:extLst>
          </p:cNvPr>
          <p:cNvSpPr txBox="1"/>
          <p:nvPr/>
        </p:nvSpPr>
        <p:spPr>
          <a:xfrm>
            <a:off x="7354588" y="1613280"/>
            <a:ext cx="1503100" cy="1144800"/>
          </a:xfrm>
          <a:prstGeom prst="rect">
            <a:avLst/>
          </a:prstGeom>
          <a:solidFill>
            <a:schemeClr val="bg1"/>
          </a:solidFill>
          <a:ln>
            <a:solidFill>
              <a:schemeClr val="tx2"/>
            </a:solidFill>
          </a:ln>
        </p:spPr>
        <p:txBody>
          <a:bodyPr wrap="none" lIns="18000" tIns="18000" rIns="18000" bIns="18000" rtlCol="0" anchor="t">
            <a:spAutoFit/>
          </a:bodyPr>
          <a:lstStyle/>
          <a:p>
            <a:pPr algn="ctr"/>
            <a:r>
              <a:rPr lang="en-US" sz="1200" b="1" dirty="0"/>
              <a:t>Terminal stage (D)</a:t>
            </a:r>
          </a:p>
          <a:p>
            <a:pPr algn="ctr"/>
            <a:r>
              <a:rPr lang="en-US" sz="1200" dirty="0"/>
              <a:t>Not transferable HCC</a:t>
            </a:r>
          </a:p>
          <a:p>
            <a:pPr algn="ctr"/>
            <a:r>
              <a:rPr lang="en-US" sz="1200" dirty="0"/>
              <a:t>End-stage </a:t>
            </a:r>
            <a:br>
              <a:rPr lang="en-US" sz="1200" dirty="0"/>
            </a:br>
            <a:r>
              <a:rPr lang="en-US" sz="1200" dirty="0"/>
              <a:t>liver function</a:t>
            </a:r>
            <a:br>
              <a:rPr lang="en-US" sz="1200" dirty="0"/>
            </a:br>
            <a:r>
              <a:rPr lang="en-US" sz="1200" dirty="0"/>
              <a:t>PS 3–4</a:t>
            </a:r>
            <a:endParaRPr lang="en-GB" sz="1200" dirty="0"/>
          </a:p>
        </p:txBody>
      </p:sp>
      <p:sp>
        <p:nvSpPr>
          <p:cNvPr id="15" name="TextBox 14">
            <a:extLst>
              <a:ext uri="{FF2B5EF4-FFF2-40B4-BE49-F238E27FC236}">
                <a16:creationId xmlns:a16="http://schemas.microsoft.com/office/drawing/2014/main" xmlns="" id="{983DE630-0081-49AF-86E1-299290C413BF}"/>
              </a:ext>
            </a:extLst>
          </p:cNvPr>
          <p:cNvSpPr txBox="1"/>
          <p:nvPr/>
        </p:nvSpPr>
        <p:spPr>
          <a:xfrm>
            <a:off x="188007" y="1910462"/>
            <a:ext cx="884340" cy="405683"/>
          </a:xfrm>
          <a:prstGeom prst="rect">
            <a:avLst/>
          </a:prstGeom>
          <a:solidFill>
            <a:schemeClr val="bg1"/>
          </a:solidFill>
          <a:ln>
            <a:solidFill>
              <a:schemeClr val="bg1"/>
            </a:solidFill>
          </a:ln>
        </p:spPr>
        <p:txBody>
          <a:bodyPr wrap="none" lIns="18000" tIns="18000" rIns="18000" bIns="18000" rtlCol="0" anchor="ctr">
            <a:spAutoFit/>
          </a:bodyPr>
          <a:lstStyle/>
          <a:p>
            <a:pPr algn="ctr"/>
            <a:r>
              <a:rPr lang="en-US" sz="1200" b="1" dirty="0"/>
              <a:t>Prognostic </a:t>
            </a:r>
            <a:br>
              <a:rPr lang="en-US" sz="1200" b="1" dirty="0"/>
            </a:br>
            <a:r>
              <a:rPr lang="en-US" sz="1200" b="1" dirty="0"/>
              <a:t>stage</a:t>
            </a:r>
            <a:endParaRPr lang="en-GB" sz="1200" b="1" dirty="0"/>
          </a:p>
        </p:txBody>
      </p:sp>
      <p:sp>
        <p:nvSpPr>
          <p:cNvPr id="16" name="TextBox 15">
            <a:extLst>
              <a:ext uri="{FF2B5EF4-FFF2-40B4-BE49-F238E27FC236}">
                <a16:creationId xmlns:a16="http://schemas.microsoft.com/office/drawing/2014/main" xmlns="" id="{2723AE8F-72F7-4DB0-88B1-8BB423FDDB4A}"/>
              </a:ext>
            </a:extLst>
          </p:cNvPr>
          <p:cNvSpPr txBox="1"/>
          <p:nvPr/>
        </p:nvSpPr>
        <p:spPr>
          <a:xfrm>
            <a:off x="2378127" y="2986946"/>
            <a:ext cx="547710" cy="406800"/>
          </a:xfrm>
          <a:prstGeom prst="rect">
            <a:avLst/>
          </a:prstGeom>
          <a:solidFill>
            <a:schemeClr val="bg1"/>
          </a:solidFill>
          <a:ln>
            <a:solidFill>
              <a:schemeClr val="tx2"/>
            </a:solidFill>
          </a:ln>
        </p:spPr>
        <p:txBody>
          <a:bodyPr wrap="none" lIns="18000" tIns="18000" rIns="18000" bIns="18000" rtlCol="0" anchor="ctr">
            <a:noAutofit/>
          </a:bodyPr>
          <a:lstStyle/>
          <a:p>
            <a:pPr algn="ctr"/>
            <a:r>
              <a:rPr lang="en-US" sz="1200" dirty="0"/>
              <a:t>Solitary</a:t>
            </a:r>
            <a:endParaRPr lang="en-GB" sz="1200" dirty="0"/>
          </a:p>
        </p:txBody>
      </p:sp>
      <p:sp>
        <p:nvSpPr>
          <p:cNvPr id="17" name="TextBox 16">
            <a:extLst>
              <a:ext uri="{FF2B5EF4-FFF2-40B4-BE49-F238E27FC236}">
                <a16:creationId xmlns:a16="http://schemas.microsoft.com/office/drawing/2014/main" xmlns="" id="{C8AEC335-4713-416D-BFF7-D1F1DDE2A333}"/>
              </a:ext>
            </a:extLst>
          </p:cNvPr>
          <p:cNvSpPr txBox="1"/>
          <p:nvPr/>
        </p:nvSpPr>
        <p:spPr>
          <a:xfrm>
            <a:off x="3388423" y="2986946"/>
            <a:ext cx="913195" cy="405683"/>
          </a:xfrm>
          <a:prstGeom prst="rect">
            <a:avLst/>
          </a:prstGeom>
          <a:solidFill>
            <a:schemeClr val="bg1"/>
          </a:solidFill>
          <a:ln>
            <a:solidFill>
              <a:schemeClr val="tx2"/>
            </a:solidFill>
          </a:ln>
        </p:spPr>
        <p:txBody>
          <a:bodyPr wrap="none" lIns="18000" tIns="18000" rIns="18000" bIns="18000" rtlCol="0" anchor="ctr">
            <a:noAutofit/>
          </a:bodyPr>
          <a:lstStyle/>
          <a:p>
            <a:pPr algn="ctr"/>
            <a:r>
              <a:rPr lang="en-US" sz="1200" dirty="0"/>
              <a:t>2–3 nodules </a:t>
            </a:r>
            <a:r>
              <a:rPr lang="en-US" sz="1200"/>
              <a:t/>
            </a:r>
            <a:br>
              <a:rPr lang="en-US" sz="1200"/>
            </a:br>
            <a:r>
              <a:rPr lang="en-US" sz="1200"/>
              <a:t>≤3 </a:t>
            </a:r>
            <a:r>
              <a:rPr lang="en-US" sz="1200" dirty="0"/>
              <a:t>cm</a:t>
            </a:r>
            <a:endParaRPr lang="en-GB" sz="1200" dirty="0"/>
          </a:p>
        </p:txBody>
      </p:sp>
      <p:sp>
        <p:nvSpPr>
          <p:cNvPr id="18" name="TextBox 17">
            <a:extLst>
              <a:ext uri="{FF2B5EF4-FFF2-40B4-BE49-F238E27FC236}">
                <a16:creationId xmlns:a16="http://schemas.microsoft.com/office/drawing/2014/main" xmlns="" id="{B1C9C968-ECB9-4D69-B237-C9D21E107AD9}"/>
              </a:ext>
            </a:extLst>
          </p:cNvPr>
          <p:cNvSpPr txBox="1"/>
          <p:nvPr/>
        </p:nvSpPr>
        <p:spPr>
          <a:xfrm>
            <a:off x="2083715" y="3514165"/>
            <a:ext cx="1136012" cy="405683"/>
          </a:xfrm>
          <a:prstGeom prst="rect">
            <a:avLst/>
          </a:prstGeom>
          <a:solidFill>
            <a:schemeClr val="bg1"/>
          </a:solidFill>
          <a:ln>
            <a:solidFill>
              <a:schemeClr val="tx2"/>
            </a:solidFill>
          </a:ln>
        </p:spPr>
        <p:txBody>
          <a:bodyPr wrap="none" lIns="18000" tIns="18000" rIns="18000" bIns="18000" rtlCol="0" anchor="ctr">
            <a:noAutofit/>
          </a:bodyPr>
          <a:lstStyle/>
          <a:p>
            <a:pPr algn="ctr"/>
            <a:r>
              <a:rPr lang="en-US" sz="1200" dirty="0"/>
              <a:t>Optimal surgical</a:t>
            </a:r>
            <a:br>
              <a:rPr lang="en-US" sz="1200" dirty="0"/>
            </a:br>
            <a:r>
              <a:rPr lang="en-US" sz="1200" dirty="0"/>
              <a:t>candidate</a:t>
            </a:r>
            <a:r>
              <a:rPr lang="en-US" sz="1200" baseline="30000" dirty="0"/>
              <a:t>‡</a:t>
            </a:r>
            <a:endParaRPr lang="en-GB" sz="1200" baseline="30000" dirty="0"/>
          </a:p>
        </p:txBody>
      </p:sp>
      <p:sp>
        <p:nvSpPr>
          <p:cNvPr id="19" name="TextBox 18">
            <a:extLst>
              <a:ext uri="{FF2B5EF4-FFF2-40B4-BE49-F238E27FC236}">
                <a16:creationId xmlns:a16="http://schemas.microsoft.com/office/drawing/2014/main" xmlns="" id="{4BD3D17E-4271-4B57-AD32-D021409ABB12}"/>
              </a:ext>
            </a:extLst>
          </p:cNvPr>
          <p:cNvSpPr txBox="1"/>
          <p:nvPr/>
        </p:nvSpPr>
        <p:spPr>
          <a:xfrm>
            <a:off x="2189845" y="4105321"/>
            <a:ext cx="286741" cy="221018"/>
          </a:xfrm>
          <a:prstGeom prst="rect">
            <a:avLst/>
          </a:prstGeom>
          <a:solidFill>
            <a:schemeClr val="bg1"/>
          </a:solidFill>
          <a:ln>
            <a:solidFill>
              <a:schemeClr val="tx2"/>
            </a:solidFill>
          </a:ln>
        </p:spPr>
        <p:txBody>
          <a:bodyPr wrap="none" lIns="18000" tIns="18000" rIns="18000" bIns="18000" rtlCol="0" anchor="ctr">
            <a:noAutofit/>
          </a:bodyPr>
          <a:lstStyle/>
          <a:p>
            <a:pPr algn="ctr"/>
            <a:r>
              <a:rPr lang="en-US" sz="1200" dirty="0"/>
              <a:t>Yes</a:t>
            </a:r>
            <a:endParaRPr lang="en-GB" sz="1200" baseline="30000" dirty="0"/>
          </a:p>
        </p:txBody>
      </p:sp>
      <p:sp>
        <p:nvSpPr>
          <p:cNvPr id="20" name="TextBox 19">
            <a:extLst>
              <a:ext uri="{FF2B5EF4-FFF2-40B4-BE49-F238E27FC236}">
                <a16:creationId xmlns:a16="http://schemas.microsoft.com/office/drawing/2014/main" xmlns="" id="{BDA377D1-AEAC-4855-957A-59AFF0274DCC}"/>
              </a:ext>
            </a:extLst>
          </p:cNvPr>
          <p:cNvSpPr txBox="1"/>
          <p:nvPr/>
        </p:nvSpPr>
        <p:spPr>
          <a:xfrm>
            <a:off x="2826857" y="4105321"/>
            <a:ext cx="231918" cy="221018"/>
          </a:xfrm>
          <a:prstGeom prst="rect">
            <a:avLst/>
          </a:prstGeom>
          <a:solidFill>
            <a:schemeClr val="bg1"/>
          </a:solidFill>
          <a:ln>
            <a:solidFill>
              <a:schemeClr val="tx2"/>
            </a:solidFill>
          </a:ln>
        </p:spPr>
        <p:txBody>
          <a:bodyPr wrap="none" lIns="18000" tIns="18000" rIns="18000" bIns="18000" rtlCol="0" anchor="ctr">
            <a:noAutofit/>
          </a:bodyPr>
          <a:lstStyle/>
          <a:p>
            <a:pPr algn="ctr"/>
            <a:r>
              <a:rPr lang="en-US" sz="1200" dirty="0"/>
              <a:t>No</a:t>
            </a:r>
            <a:endParaRPr lang="en-GB" sz="1200" baseline="30000" dirty="0"/>
          </a:p>
        </p:txBody>
      </p:sp>
      <p:sp>
        <p:nvSpPr>
          <p:cNvPr id="21" name="TextBox 20">
            <a:extLst>
              <a:ext uri="{FF2B5EF4-FFF2-40B4-BE49-F238E27FC236}">
                <a16:creationId xmlns:a16="http://schemas.microsoft.com/office/drawing/2014/main" xmlns="" id="{D6202577-C5D6-44A5-9B91-7C0BC02AA539}"/>
              </a:ext>
            </a:extLst>
          </p:cNvPr>
          <p:cNvSpPr txBox="1"/>
          <p:nvPr/>
        </p:nvSpPr>
        <p:spPr>
          <a:xfrm>
            <a:off x="3012966" y="4546265"/>
            <a:ext cx="286741" cy="221018"/>
          </a:xfrm>
          <a:prstGeom prst="rect">
            <a:avLst/>
          </a:prstGeom>
          <a:solidFill>
            <a:schemeClr val="bg1"/>
          </a:solidFill>
          <a:ln>
            <a:solidFill>
              <a:schemeClr val="tx2"/>
            </a:solidFill>
          </a:ln>
        </p:spPr>
        <p:txBody>
          <a:bodyPr wrap="none" lIns="18000" tIns="18000" rIns="18000" bIns="18000" rtlCol="0" anchor="ctr">
            <a:noAutofit/>
          </a:bodyPr>
          <a:lstStyle/>
          <a:p>
            <a:pPr algn="ctr"/>
            <a:r>
              <a:rPr lang="en-US" sz="1200" dirty="0"/>
              <a:t>Yes</a:t>
            </a:r>
            <a:endParaRPr lang="en-GB" sz="1200" baseline="30000" dirty="0"/>
          </a:p>
        </p:txBody>
      </p:sp>
      <p:sp>
        <p:nvSpPr>
          <p:cNvPr id="22" name="TextBox 21">
            <a:extLst>
              <a:ext uri="{FF2B5EF4-FFF2-40B4-BE49-F238E27FC236}">
                <a16:creationId xmlns:a16="http://schemas.microsoft.com/office/drawing/2014/main" xmlns="" id="{80FC1943-7512-4430-A344-31B49D617ACB}"/>
              </a:ext>
            </a:extLst>
          </p:cNvPr>
          <p:cNvSpPr txBox="1"/>
          <p:nvPr/>
        </p:nvSpPr>
        <p:spPr>
          <a:xfrm>
            <a:off x="3713317" y="4540550"/>
            <a:ext cx="231918" cy="221018"/>
          </a:xfrm>
          <a:prstGeom prst="rect">
            <a:avLst/>
          </a:prstGeom>
          <a:solidFill>
            <a:schemeClr val="bg1"/>
          </a:solidFill>
          <a:ln>
            <a:solidFill>
              <a:schemeClr val="tx2"/>
            </a:solidFill>
          </a:ln>
        </p:spPr>
        <p:txBody>
          <a:bodyPr wrap="none" lIns="18000" tIns="18000" rIns="18000" bIns="18000" rtlCol="0" anchor="ctr">
            <a:noAutofit/>
          </a:bodyPr>
          <a:lstStyle/>
          <a:p>
            <a:pPr algn="ctr"/>
            <a:r>
              <a:rPr lang="en-US" sz="1200" dirty="0"/>
              <a:t>No</a:t>
            </a:r>
            <a:endParaRPr lang="en-GB" sz="1200" baseline="30000" dirty="0"/>
          </a:p>
        </p:txBody>
      </p:sp>
      <p:sp>
        <p:nvSpPr>
          <p:cNvPr id="25" name="TextBox 24">
            <a:extLst>
              <a:ext uri="{FF2B5EF4-FFF2-40B4-BE49-F238E27FC236}">
                <a16:creationId xmlns:a16="http://schemas.microsoft.com/office/drawing/2014/main" xmlns="" id="{5F012C11-EC49-4DED-8C3F-5999E139FEA5}"/>
              </a:ext>
            </a:extLst>
          </p:cNvPr>
          <p:cNvSpPr txBox="1"/>
          <p:nvPr/>
        </p:nvSpPr>
        <p:spPr>
          <a:xfrm>
            <a:off x="3467419" y="4013783"/>
            <a:ext cx="755203" cy="405683"/>
          </a:xfrm>
          <a:prstGeom prst="rect">
            <a:avLst/>
          </a:prstGeom>
          <a:solidFill>
            <a:schemeClr val="bg1"/>
          </a:solidFill>
          <a:ln>
            <a:solidFill>
              <a:schemeClr val="tx2"/>
            </a:solidFill>
          </a:ln>
        </p:spPr>
        <p:txBody>
          <a:bodyPr wrap="none" lIns="18000" tIns="18000" rIns="18000" bIns="18000" rtlCol="0" anchor="ctr">
            <a:noAutofit/>
          </a:bodyPr>
          <a:lstStyle/>
          <a:p>
            <a:pPr algn="ctr"/>
            <a:r>
              <a:rPr lang="en-US" sz="1200" dirty="0"/>
              <a:t>Transplant</a:t>
            </a:r>
            <a:br>
              <a:rPr lang="en-US" sz="1200" dirty="0"/>
            </a:br>
            <a:r>
              <a:rPr lang="en-US" sz="1200" dirty="0"/>
              <a:t>candidate</a:t>
            </a:r>
            <a:endParaRPr lang="en-GB" sz="1200" dirty="0"/>
          </a:p>
        </p:txBody>
      </p:sp>
      <p:sp>
        <p:nvSpPr>
          <p:cNvPr id="26" name="TextBox 25">
            <a:extLst>
              <a:ext uri="{FF2B5EF4-FFF2-40B4-BE49-F238E27FC236}">
                <a16:creationId xmlns:a16="http://schemas.microsoft.com/office/drawing/2014/main" xmlns="" id="{87E233A3-5D44-4236-9739-12E9438005ED}"/>
              </a:ext>
            </a:extLst>
          </p:cNvPr>
          <p:cNvSpPr txBox="1"/>
          <p:nvPr/>
        </p:nvSpPr>
        <p:spPr>
          <a:xfrm>
            <a:off x="216284" y="4875833"/>
            <a:ext cx="827786" cy="221018"/>
          </a:xfrm>
          <a:prstGeom prst="rect">
            <a:avLst/>
          </a:prstGeom>
          <a:solidFill>
            <a:schemeClr val="bg1"/>
          </a:solidFill>
          <a:ln>
            <a:solidFill>
              <a:schemeClr val="bg1"/>
            </a:solidFill>
          </a:ln>
        </p:spPr>
        <p:txBody>
          <a:bodyPr wrap="none" lIns="18000" tIns="18000" rIns="18000" bIns="18000" rtlCol="0" anchor="ctr">
            <a:spAutoFit/>
          </a:bodyPr>
          <a:lstStyle/>
          <a:p>
            <a:pPr algn="ctr"/>
            <a:r>
              <a:rPr lang="en-US" sz="1200" b="1" dirty="0"/>
              <a:t>Treatment</a:t>
            </a:r>
            <a:r>
              <a:rPr lang="en-US" sz="1200" b="1" baseline="30000" dirty="0"/>
              <a:t>§</a:t>
            </a:r>
            <a:endParaRPr lang="en-GB" sz="1200" b="1" baseline="30000" dirty="0"/>
          </a:p>
        </p:txBody>
      </p:sp>
      <p:sp>
        <p:nvSpPr>
          <p:cNvPr id="27" name="TextBox 26">
            <a:extLst>
              <a:ext uri="{FF2B5EF4-FFF2-40B4-BE49-F238E27FC236}">
                <a16:creationId xmlns:a16="http://schemas.microsoft.com/office/drawing/2014/main" xmlns="" id="{9F940A15-9890-420C-9BF3-A0FF0832CE12}"/>
              </a:ext>
            </a:extLst>
          </p:cNvPr>
          <p:cNvSpPr txBox="1"/>
          <p:nvPr/>
        </p:nvSpPr>
        <p:spPr>
          <a:xfrm>
            <a:off x="313042" y="5119673"/>
            <a:ext cx="634272" cy="221018"/>
          </a:xfrm>
          <a:prstGeom prst="rect">
            <a:avLst/>
          </a:prstGeom>
          <a:solidFill>
            <a:schemeClr val="bg1"/>
          </a:solidFill>
          <a:ln>
            <a:solidFill>
              <a:schemeClr val="bg1"/>
            </a:solidFill>
          </a:ln>
        </p:spPr>
        <p:txBody>
          <a:bodyPr wrap="none" lIns="18000" tIns="18000" rIns="18000" bIns="18000" rtlCol="0" anchor="ctr">
            <a:spAutoFit/>
          </a:bodyPr>
          <a:lstStyle/>
          <a:p>
            <a:pPr algn="ctr"/>
            <a:r>
              <a:rPr lang="en-US" sz="1200" b="1" dirty="0"/>
              <a:t>Survival</a:t>
            </a:r>
            <a:endParaRPr lang="en-GB" sz="1200" b="1" dirty="0"/>
          </a:p>
        </p:txBody>
      </p:sp>
      <p:sp>
        <p:nvSpPr>
          <p:cNvPr id="28" name="TextBox 27">
            <a:extLst>
              <a:ext uri="{FF2B5EF4-FFF2-40B4-BE49-F238E27FC236}">
                <a16:creationId xmlns:a16="http://schemas.microsoft.com/office/drawing/2014/main" xmlns="" id="{E7BD0C4B-F602-4475-B8A4-1B8CB634FE39}"/>
              </a:ext>
            </a:extLst>
          </p:cNvPr>
          <p:cNvSpPr txBox="1"/>
          <p:nvPr/>
        </p:nvSpPr>
        <p:spPr>
          <a:xfrm>
            <a:off x="1150130" y="5119673"/>
            <a:ext cx="2845806" cy="221018"/>
          </a:xfrm>
          <a:prstGeom prst="rect">
            <a:avLst/>
          </a:prstGeom>
          <a:solidFill>
            <a:srgbClr val="73CBEF"/>
          </a:solidFill>
          <a:ln>
            <a:noFill/>
          </a:ln>
        </p:spPr>
        <p:txBody>
          <a:bodyPr wrap="none" lIns="18000" tIns="18000" rIns="18000" bIns="18000" rtlCol="0" anchor="ctr">
            <a:noAutofit/>
          </a:bodyPr>
          <a:lstStyle/>
          <a:p>
            <a:pPr algn="ctr"/>
            <a:r>
              <a:rPr lang="en-US" sz="1200" b="1" dirty="0"/>
              <a:t>&gt;5 years</a:t>
            </a:r>
            <a:endParaRPr lang="en-GB" sz="1200" b="1" dirty="0"/>
          </a:p>
        </p:txBody>
      </p:sp>
      <p:sp>
        <p:nvSpPr>
          <p:cNvPr id="29" name="TextBox 28">
            <a:extLst>
              <a:ext uri="{FF2B5EF4-FFF2-40B4-BE49-F238E27FC236}">
                <a16:creationId xmlns:a16="http://schemas.microsoft.com/office/drawing/2014/main" xmlns="" id="{BDE7715B-8999-4E2E-A105-DDB3FEF294E5}"/>
              </a:ext>
            </a:extLst>
          </p:cNvPr>
          <p:cNvSpPr txBox="1"/>
          <p:nvPr/>
        </p:nvSpPr>
        <p:spPr>
          <a:xfrm>
            <a:off x="4077407" y="5119673"/>
            <a:ext cx="1652400" cy="221018"/>
          </a:xfrm>
          <a:prstGeom prst="rect">
            <a:avLst/>
          </a:prstGeom>
          <a:solidFill>
            <a:srgbClr val="73CBEF"/>
          </a:solidFill>
          <a:ln>
            <a:noFill/>
          </a:ln>
        </p:spPr>
        <p:txBody>
          <a:bodyPr wrap="none" lIns="18000" tIns="18000" rIns="18000" bIns="18000" rtlCol="0" anchor="ctr">
            <a:noAutofit/>
          </a:bodyPr>
          <a:lstStyle/>
          <a:p>
            <a:pPr algn="ctr"/>
            <a:r>
              <a:rPr lang="en-US" sz="1200" b="1" dirty="0"/>
              <a:t>&gt;2.5 years</a:t>
            </a:r>
            <a:endParaRPr lang="en-GB" sz="1200" b="1" dirty="0"/>
          </a:p>
        </p:txBody>
      </p:sp>
      <p:sp>
        <p:nvSpPr>
          <p:cNvPr id="30" name="TextBox 29">
            <a:extLst>
              <a:ext uri="{FF2B5EF4-FFF2-40B4-BE49-F238E27FC236}">
                <a16:creationId xmlns:a16="http://schemas.microsoft.com/office/drawing/2014/main" xmlns="" id="{10AE8E31-5BF6-4E1E-A715-BB17788EEBF6}"/>
              </a:ext>
            </a:extLst>
          </p:cNvPr>
          <p:cNvSpPr txBox="1"/>
          <p:nvPr/>
        </p:nvSpPr>
        <p:spPr>
          <a:xfrm>
            <a:off x="5805765" y="5119673"/>
            <a:ext cx="1472400" cy="221018"/>
          </a:xfrm>
          <a:prstGeom prst="rect">
            <a:avLst/>
          </a:prstGeom>
          <a:solidFill>
            <a:srgbClr val="73CBEF"/>
          </a:solidFill>
          <a:ln>
            <a:noFill/>
          </a:ln>
        </p:spPr>
        <p:txBody>
          <a:bodyPr wrap="none" lIns="18000" tIns="18000" rIns="18000" bIns="18000" rtlCol="0" anchor="ctr">
            <a:noAutofit/>
          </a:bodyPr>
          <a:lstStyle/>
          <a:p>
            <a:pPr algn="ctr"/>
            <a:r>
              <a:rPr lang="en-US" sz="1200" b="1" dirty="0"/>
              <a:t>≥10 months</a:t>
            </a:r>
            <a:endParaRPr lang="en-GB" sz="1200" b="1" dirty="0"/>
          </a:p>
        </p:txBody>
      </p:sp>
      <p:sp>
        <p:nvSpPr>
          <p:cNvPr id="31" name="TextBox 30">
            <a:extLst>
              <a:ext uri="{FF2B5EF4-FFF2-40B4-BE49-F238E27FC236}">
                <a16:creationId xmlns:a16="http://schemas.microsoft.com/office/drawing/2014/main" xmlns="" id="{A09DD701-DCB7-4E45-8B7B-0169E680D1BC}"/>
              </a:ext>
            </a:extLst>
          </p:cNvPr>
          <p:cNvSpPr txBox="1"/>
          <p:nvPr/>
        </p:nvSpPr>
        <p:spPr>
          <a:xfrm>
            <a:off x="7354588" y="5119673"/>
            <a:ext cx="1504800" cy="221018"/>
          </a:xfrm>
          <a:prstGeom prst="rect">
            <a:avLst/>
          </a:prstGeom>
          <a:solidFill>
            <a:srgbClr val="73CBEF"/>
          </a:solidFill>
          <a:ln>
            <a:noFill/>
          </a:ln>
        </p:spPr>
        <p:txBody>
          <a:bodyPr wrap="none" lIns="18000" tIns="18000" rIns="18000" bIns="18000" rtlCol="0" anchor="ctr">
            <a:noAutofit/>
          </a:bodyPr>
          <a:lstStyle/>
          <a:p>
            <a:pPr algn="ctr"/>
            <a:r>
              <a:rPr lang="en-US" sz="1200" b="1" dirty="0"/>
              <a:t>3 months</a:t>
            </a:r>
            <a:endParaRPr lang="en-GB" sz="1200" b="1" dirty="0"/>
          </a:p>
        </p:txBody>
      </p:sp>
      <p:sp>
        <p:nvSpPr>
          <p:cNvPr id="32" name="TextBox 31">
            <a:extLst>
              <a:ext uri="{FF2B5EF4-FFF2-40B4-BE49-F238E27FC236}">
                <a16:creationId xmlns:a16="http://schemas.microsoft.com/office/drawing/2014/main" xmlns="" id="{0DE3A313-7245-43BD-AADC-F95065D0829A}"/>
              </a:ext>
            </a:extLst>
          </p:cNvPr>
          <p:cNvSpPr txBox="1"/>
          <p:nvPr/>
        </p:nvSpPr>
        <p:spPr>
          <a:xfrm>
            <a:off x="4077407" y="4875833"/>
            <a:ext cx="1652400" cy="221018"/>
          </a:xfrm>
          <a:prstGeom prst="rect">
            <a:avLst/>
          </a:prstGeom>
          <a:solidFill>
            <a:schemeClr val="tx2"/>
          </a:solidFill>
          <a:ln>
            <a:noFill/>
          </a:ln>
        </p:spPr>
        <p:txBody>
          <a:bodyPr wrap="none" lIns="18000" tIns="18000" rIns="18000" bIns="18000" rtlCol="0" anchor="ctr">
            <a:noAutofit/>
          </a:bodyPr>
          <a:lstStyle/>
          <a:p>
            <a:pPr algn="ctr"/>
            <a:r>
              <a:rPr lang="en-US" sz="1200" dirty="0">
                <a:solidFill>
                  <a:schemeClr val="bg1"/>
                </a:solidFill>
              </a:rPr>
              <a:t>Chemoembolization</a:t>
            </a:r>
            <a:endParaRPr lang="en-GB" sz="1200" dirty="0">
              <a:solidFill>
                <a:schemeClr val="bg1"/>
              </a:solidFill>
            </a:endParaRPr>
          </a:p>
        </p:txBody>
      </p:sp>
      <p:sp>
        <p:nvSpPr>
          <p:cNvPr id="33" name="TextBox 32">
            <a:extLst>
              <a:ext uri="{FF2B5EF4-FFF2-40B4-BE49-F238E27FC236}">
                <a16:creationId xmlns:a16="http://schemas.microsoft.com/office/drawing/2014/main" xmlns="" id="{96AD159F-D662-4F93-B6EA-DF35279A4D95}"/>
              </a:ext>
            </a:extLst>
          </p:cNvPr>
          <p:cNvSpPr txBox="1"/>
          <p:nvPr/>
        </p:nvSpPr>
        <p:spPr>
          <a:xfrm>
            <a:off x="5805765" y="4875833"/>
            <a:ext cx="1472400" cy="221018"/>
          </a:xfrm>
          <a:prstGeom prst="rect">
            <a:avLst/>
          </a:prstGeom>
          <a:solidFill>
            <a:schemeClr val="tx2"/>
          </a:solidFill>
          <a:ln>
            <a:noFill/>
          </a:ln>
        </p:spPr>
        <p:txBody>
          <a:bodyPr wrap="none" lIns="18000" tIns="18000" rIns="18000" bIns="18000" rtlCol="0" anchor="ctr">
            <a:noAutofit/>
          </a:bodyPr>
          <a:lstStyle/>
          <a:p>
            <a:pPr algn="ctr"/>
            <a:r>
              <a:rPr lang="en-US" sz="1200" dirty="0">
                <a:solidFill>
                  <a:schemeClr val="bg1"/>
                </a:solidFill>
              </a:rPr>
              <a:t>Systemic therapy</a:t>
            </a:r>
            <a:r>
              <a:rPr lang="en-GB" sz="1200" baseline="30000" dirty="0">
                <a:solidFill>
                  <a:schemeClr val="bg1"/>
                </a:solidFill>
              </a:rPr>
              <a:t>‖</a:t>
            </a:r>
            <a:endParaRPr lang="en-GB" sz="1200" dirty="0">
              <a:solidFill>
                <a:schemeClr val="bg1"/>
              </a:solidFill>
            </a:endParaRPr>
          </a:p>
        </p:txBody>
      </p:sp>
      <p:sp>
        <p:nvSpPr>
          <p:cNvPr id="34" name="TextBox 33">
            <a:extLst>
              <a:ext uri="{FF2B5EF4-FFF2-40B4-BE49-F238E27FC236}">
                <a16:creationId xmlns:a16="http://schemas.microsoft.com/office/drawing/2014/main" xmlns="" id="{AAA4C015-48B4-49A0-8BD0-85CBC06FBABB}"/>
              </a:ext>
            </a:extLst>
          </p:cNvPr>
          <p:cNvSpPr txBox="1"/>
          <p:nvPr/>
        </p:nvSpPr>
        <p:spPr>
          <a:xfrm>
            <a:off x="7354588" y="4875833"/>
            <a:ext cx="1504800" cy="221018"/>
          </a:xfrm>
          <a:prstGeom prst="rect">
            <a:avLst/>
          </a:prstGeom>
          <a:solidFill>
            <a:schemeClr val="tx2"/>
          </a:solidFill>
          <a:ln>
            <a:noFill/>
          </a:ln>
        </p:spPr>
        <p:txBody>
          <a:bodyPr wrap="none" lIns="18000" tIns="18000" rIns="18000" bIns="18000" rtlCol="0" anchor="ctr">
            <a:noAutofit/>
          </a:bodyPr>
          <a:lstStyle/>
          <a:p>
            <a:pPr algn="ctr"/>
            <a:r>
              <a:rPr lang="en-US" sz="1200" dirty="0">
                <a:solidFill>
                  <a:schemeClr val="bg1"/>
                </a:solidFill>
              </a:rPr>
              <a:t>BSC</a:t>
            </a:r>
            <a:endParaRPr lang="en-GB" sz="1200" dirty="0">
              <a:solidFill>
                <a:schemeClr val="bg1"/>
              </a:solidFill>
            </a:endParaRPr>
          </a:p>
        </p:txBody>
      </p:sp>
      <p:sp>
        <p:nvSpPr>
          <p:cNvPr id="35" name="TextBox 34">
            <a:extLst>
              <a:ext uri="{FF2B5EF4-FFF2-40B4-BE49-F238E27FC236}">
                <a16:creationId xmlns:a16="http://schemas.microsoft.com/office/drawing/2014/main" xmlns="" id="{77E3C8BE-08C8-4AC4-9741-A1C3AE773368}"/>
              </a:ext>
            </a:extLst>
          </p:cNvPr>
          <p:cNvSpPr txBox="1"/>
          <p:nvPr/>
        </p:nvSpPr>
        <p:spPr>
          <a:xfrm>
            <a:off x="1150130" y="4875833"/>
            <a:ext cx="649562" cy="221018"/>
          </a:xfrm>
          <a:prstGeom prst="rect">
            <a:avLst/>
          </a:prstGeom>
          <a:solidFill>
            <a:schemeClr val="tx2"/>
          </a:solidFill>
          <a:ln>
            <a:noFill/>
          </a:ln>
        </p:spPr>
        <p:txBody>
          <a:bodyPr wrap="none" lIns="18000" tIns="18000" rIns="18000" bIns="18000" rtlCol="0" anchor="ctr">
            <a:noAutofit/>
          </a:bodyPr>
          <a:lstStyle/>
          <a:p>
            <a:pPr algn="ctr"/>
            <a:r>
              <a:rPr lang="en-US" sz="1200" dirty="0">
                <a:solidFill>
                  <a:schemeClr val="bg1"/>
                </a:solidFill>
              </a:rPr>
              <a:t>Ablation</a:t>
            </a:r>
            <a:endParaRPr lang="en-GB" sz="1200" dirty="0">
              <a:solidFill>
                <a:schemeClr val="bg1"/>
              </a:solidFill>
            </a:endParaRPr>
          </a:p>
        </p:txBody>
      </p:sp>
      <p:sp>
        <p:nvSpPr>
          <p:cNvPr id="36" name="TextBox 35">
            <a:extLst>
              <a:ext uri="{FF2B5EF4-FFF2-40B4-BE49-F238E27FC236}">
                <a16:creationId xmlns:a16="http://schemas.microsoft.com/office/drawing/2014/main" xmlns="" id="{F7360007-2A0C-4475-A1E1-711AFD7F26BA}"/>
              </a:ext>
            </a:extLst>
          </p:cNvPr>
          <p:cNvSpPr txBox="1"/>
          <p:nvPr/>
        </p:nvSpPr>
        <p:spPr>
          <a:xfrm flipH="1">
            <a:off x="1818298" y="4875833"/>
            <a:ext cx="719162" cy="221018"/>
          </a:xfrm>
          <a:prstGeom prst="rect">
            <a:avLst/>
          </a:prstGeom>
          <a:solidFill>
            <a:schemeClr val="tx2"/>
          </a:solidFill>
          <a:ln>
            <a:noFill/>
          </a:ln>
        </p:spPr>
        <p:txBody>
          <a:bodyPr wrap="none" lIns="18000" tIns="18000" rIns="18000" bIns="18000" rtlCol="0" anchor="ctr">
            <a:noAutofit/>
          </a:bodyPr>
          <a:lstStyle/>
          <a:p>
            <a:pPr algn="ctr"/>
            <a:r>
              <a:rPr lang="en-US" sz="1200" dirty="0">
                <a:solidFill>
                  <a:schemeClr val="bg1"/>
                </a:solidFill>
              </a:rPr>
              <a:t>Resection</a:t>
            </a:r>
            <a:endParaRPr lang="en-GB" sz="1200" dirty="0">
              <a:solidFill>
                <a:schemeClr val="bg1"/>
              </a:solidFill>
            </a:endParaRPr>
          </a:p>
        </p:txBody>
      </p:sp>
      <p:sp>
        <p:nvSpPr>
          <p:cNvPr id="37" name="TextBox 36">
            <a:extLst>
              <a:ext uri="{FF2B5EF4-FFF2-40B4-BE49-F238E27FC236}">
                <a16:creationId xmlns:a16="http://schemas.microsoft.com/office/drawing/2014/main" xmlns="" id="{835FF653-EE36-4EE6-9D16-BF9CE1AFD1ED}"/>
              </a:ext>
            </a:extLst>
          </p:cNvPr>
          <p:cNvSpPr txBox="1"/>
          <p:nvPr/>
        </p:nvSpPr>
        <p:spPr>
          <a:xfrm flipH="1">
            <a:off x="2557490" y="4875833"/>
            <a:ext cx="772450" cy="221018"/>
          </a:xfrm>
          <a:prstGeom prst="rect">
            <a:avLst/>
          </a:prstGeom>
          <a:solidFill>
            <a:schemeClr val="tx2"/>
          </a:solidFill>
          <a:ln>
            <a:noFill/>
          </a:ln>
        </p:spPr>
        <p:txBody>
          <a:bodyPr wrap="none" lIns="18000" tIns="18000" rIns="18000" bIns="18000" rtlCol="0" anchor="ctr">
            <a:noAutofit/>
          </a:bodyPr>
          <a:lstStyle/>
          <a:p>
            <a:pPr algn="ctr"/>
            <a:r>
              <a:rPr lang="en-US" sz="1200" dirty="0">
                <a:solidFill>
                  <a:schemeClr val="bg1"/>
                </a:solidFill>
              </a:rPr>
              <a:t>Transplant</a:t>
            </a:r>
            <a:endParaRPr lang="en-GB" sz="1200" dirty="0">
              <a:solidFill>
                <a:schemeClr val="bg1"/>
              </a:solidFill>
            </a:endParaRPr>
          </a:p>
        </p:txBody>
      </p:sp>
      <p:cxnSp>
        <p:nvCxnSpPr>
          <p:cNvPr id="38" name="Connector: Elbow 37">
            <a:extLst>
              <a:ext uri="{FF2B5EF4-FFF2-40B4-BE49-F238E27FC236}">
                <a16:creationId xmlns:a16="http://schemas.microsoft.com/office/drawing/2014/main" xmlns="" id="{D0F87B54-3D6C-4618-A3F5-B09770C23901}"/>
              </a:ext>
            </a:extLst>
          </p:cNvPr>
          <p:cNvCxnSpPr>
            <a:cxnSpLocks/>
            <a:stCxn id="9" idx="2"/>
            <a:endCxn id="10" idx="0"/>
          </p:cNvCxnSpPr>
          <p:nvPr/>
        </p:nvCxnSpPr>
        <p:spPr>
          <a:xfrm rot="5400000">
            <a:off x="3278270" y="-15730"/>
            <a:ext cx="218532" cy="303948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xmlns="" id="{53434515-88BC-4311-B82F-D7437898E6AA}"/>
              </a:ext>
            </a:extLst>
          </p:cNvPr>
          <p:cNvCxnSpPr>
            <a:cxnSpLocks/>
            <a:stCxn id="9" idx="2"/>
            <a:endCxn id="11" idx="0"/>
          </p:cNvCxnSpPr>
          <p:nvPr/>
        </p:nvCxnSpPr>
        <p:spPr>
          <a:xfrm rot="5400000">
            <a:off x="4009977" y="716203"/>
            <a:ext cx="218758" cy="157584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xmlns="" id="{241D4ECB-B4BE-4092-890C-020095F2F301}"/>
              </a:ext>
            </a:extLst>
          </p:cNvPr>
          <p:cNvCxnSpPr>
            <a:cxnSpLocks/>
            <a:stCxn id="9" idx="2"/>
            <a:endCxn id="13" idx="0"/>
          </p:cNvCxnSpPr>
          <p:nvPr/>
        </p:nvCxnSpPr>
        <p:spPr>
          <a:xfrm rot="16200000" flipH="1">
            <a:off x="5615016" y="687011"/>
            <a:ext cx="218533" cy="163400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xmlns="" id="{3E28DD93-B5F9-4F27-A45F-DFC9CB747950}"/>
              </a:ext>
            </a:extLst>
          </p:cNvPr>
          <p:cNvCxnSpPr>
            <a:cxnSpLocks/>
            <a:stCxn id="9" idx="2"/>
            <a:endCxn id="14" idx="0"/>
          </p:cNvCxnSpPr>
          <p:nvPr/>
        </p:nvCxnSpPr>
        <p:spPr>
          <a:xfrm rot="16200000" flipH="1">
            <a:off x="6397443" y="-95415"/>
            <a:ext cx="218532" cy="319885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43F687C9-251F-4343-A81B-97354E5F3790}"/>
              </a:ext>
            </a:extLst>
          </p:cNvPr>
          <p:cNvCxnSpPr>
            <a:cxnSpLocks/>
          </p:cNvCxnSpPr>
          <p:nvPr/>
        </p:nvCxnSpPr>
        <p:spPr>
          <a:xfrm>
            <a:off x="4907775" y="1441991"/>
            <a:ext cx="0" cy="1712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79E80165-FB08-49A0-9132-28C2064E7E6C}"/>
              </a:ext>
            </a:extLst>
          </p:cNvPr>
          <p:cNvSpPr txBox="1"/>
          <p:nvPr/>
        </p:nvSpPr>
        <p:spPr>
          <a:xfrm>
            <a:off x="3850340" y="1160748"/>
            <a:ext cx="2113880" cy="234000"/>
          </a:xfrm>
          <a:prstGeom prst="rect">
            <a:avLst/>
          </a:prstGeom>
          <a:solidFill>
            <a:schemeClr val="tx2"/>
          </a:solidFill>
          <a:ln>
            <a:solidFill>
              <a:schemeClr val="tx2"/>
            </a:solidFill>
          </a:ln>
        </p:spPr>
        <p:txBody>
          <a:bodyPr wrap="none" lIns="18000" tIns="18000" rIns="18000" bIns="18000" rtlCol="0" anchor="ctr">
            <a:noAutofit/>
          </a:bodyPr>
          <a:lstStyle/>
          <a:p>
            <a:pPr algn="ctr"/>
            <a:r>
              <a:rPr lang="en-US" sz="1200" b="1" dirty="0">
                <a:solidFill>
                  <a:schemeClr val="bg1"/>
                </a:solidFill>
              </a:rPr>
              <a:t>HCC in cirrhotic liver</a:t>
            </a:r>
            <a:endParaRPr lang="en-GB" sz="1200" b="1" dirty="0">
              <a:solidFill>
                <a:schemeClr val="bg1"/>
              </a:solidFill>
            </a:endParaRPr>
          </a:p>
        </p:txBody>
      </p:sp>
      <p:cxnSp>
        <p:nvCxnSpPr>
          <p:cNvPr id="56" name="Connector: Elbow 55">
            <a:extLst>
              <a:ext uri="{FF2B5EF4-FFF2-40B4-BE49-F238E27FC236}">
                <a16:creationId xmlns:a16="http://schemas.microsoft.com/office/drawing/2014/main" xmlns="" id="{8F7165F0-3670-4E5A-B721-BC903A87743E}"/>
              </a:ext>
            </a:extLst>
          </p:cNvPr>
          <p:cNvCxnSpPr>
            <a:cxnSpLocks/>
            <a:stCxn id="10" idx="2"/>
            <a:endCxn id="35" idx="0"/>
          </p:cNvCxnSpPr>
          <p:nvPr/>
        </p:nvCxnSpPr>
        <p:spPr>
          <a:xfrm rot="5400000">
            <a:off x="612476" y="3620516"/>
            <a:ext cx="2117753" cy="392881"/>
          </a:xfrm>
          <a:prstGeom prst="bentConnector3">
            <a:avLst>
              <a:gd name="adj1" fmla="val 8646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xmlns="" id="{3338A506-293B-4F1B-80D9-18456B9C29F3}"/>
              </a:ext>
            </a:extLst>
          </p:cNvPr>
          <p:cNvCxnSpPr>
            <a:cxnSpLocks/>
            <a:stCxn id="10" idx="2"/>
            <a:endCxn id="36" idx="0"/>
          </p:cNvCxnSpPr>
          <p:nvPr/>
        </p:nvCxnSpPr>
        <p:spPr>
          <a:xfrm rot="16200000" flipH="1">
            <a:off x="963959" y="3661912"/>
            <a:ext cx="2117753" cy="310087"/>
          </a:xfrm>
          <a:prstGeom prst="bentConnector3">
            <a:avLst>
              <a:gd name="adj1" fmla="val 8646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xmlns="" id="{631594AD-3AA8-44A4-8683-8FDEB413F691}"/>
              </a:ext>
            </a:extLst>
          </p:cNvPr>
          <p:cNvSpPr txBox="1"/>
          <p:nvPr/>
        </p:nvSpPr>
        <p:spPr>
          <a:xfrm>
            <a:off x="3347864" y="4875833"/>
            <a:ext cx="648072" cy="221018"/>
          </a:xfrm>
          <a:prstGeom prst="rect">
            <a:avLst/>
          </a:prstGeom>
          <a:solidFill>
            <a:schemeClr val="tx2"/>
          </a:solidFill>
          <a:ln>
            <a:noFill/>
          </a:ln>
        </p:spPr>
        <p:txBody>
          <a:bodyPr wrap="none" lIns="18000" tIns="18000" rIns="18000" bIns="18000" rtlCol="0" anchor="ctr">
            <a:noAutofit/>
          </a:bodyPr>
          <a:lstStyle/>
          <a:p>
            <a:pPr algn="ctr"/>
            <a:r>
              <a:rPr lang="en-US" sz="1200" dirty="0">
                <a:solidFill>
                  <a:schemeClr val="bg1"/>
                </a:solidFill>
              </a:rPr>
              <a:t>Ablation</a:t>
            </a:r>
            <a:endParaRPr lang="en-GB" sz="1200" dirty="0">
              <a:solidFill>
                <a:schemeClr val="bg1"/>
              </a:solidFill>
            </a:endParaRPr>
          </a:p>
        </p:txBody>
      </p:sp>
      <p:cxnSp>
        <p:nvCxnSpPr>
          <p:cNvPr id="79" name="Connector: Elbow 78">
            <a:extLst>
              <a:ext uri="{FF2B5EF4-FFF2-40B4-BE49-F238E27FC236}">
                <a16:creationId xmlns:a16="http://schemas.microsoft.com/office/drawing/2014/main" xmlns="" id="{E0ADA628-8DD6-4440-983B-69FA91F7A923}"/>
              </a:ext>
            </a:extLst>
          </p:cNvPr>
          <p:cNvCxnSpPr>
            <a:cxnSpLocks/>
            <a:stCxn id="11" idx="2"/>
            <a:endCxn id="17" idx="0"/>
          </p:cNvCxnSpPr>
          <p:nvPr/>
        </p:nvCxnSpPr>
        <p:spPr>
          <a:xfrm rot="16200000" flipH="1">
            <a:off x="3473906" y="2615831"/>
            <a:ext cx="228640" cy="51358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xmlns="" id="{2FBE0809-C15E-46AE-9883-8B3A0E644BEB}"/>
              </a:ext>
            </a:extLst>
          </p:cNvPr>
          <p:cNvCxnSpPr>
            <a:cxnSpLocks/>
            <a:stCxn id="11" idx="2"/>
            <a:endCxn id="16" idx="0"/>
          </p:cNvCxnSpPr>
          <p:nvPr/>
        </p:nvCxnSpPr>
        <p:spPr>
          <a:xfrm rot="5400000">
            <a:off x="2877387" y="2532901"/>
            <a:ext cx="228640" cy="67945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xmlns="" id="{764F556C-7B87-406E-BF10-1598AB1FE5E5}"/>
              </a:ext>
            </a:extLst>
          </p:cNvPr>
          <p:cNvCxnSpPr>
            <a:cxnSpLocks/>
            <a:stCxn id="17" idx="2"/>
            <a:endCxn id="25" idx="0"/>
          </p:cNvCxnSpPr>
          <p:nvPr/>
        </p:nvCxnSpPr>
        <p:spPr>
          <a:xfrm>
            <a:off x="3845021" y="3392629"/>
            <a:ext cx="0" cy="6211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xmlns="" id="{89F3B93C-5CF1-42D1-97BC-35429967E2BE}"/>
              </a:ext>
            </a:extLst>
          </p:cNvPr>
          <p:cNvCxnSpPr>
            <a:cxnSpLocks/>
            <a:stCxn id="16" idx="2"/>
            <a:endCxn id="18" idx="0"/>
          </p:cNvCxnSpPr>
          <p:nvPr/>
        </p:nvCxnSpPr>
        <p:spPr>
          <a:xfrm flipH="1">
            <a:off x="2651721" y="3393746"/>
            <a:ext cx="261" cy="1204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xmlns="" id="{56A57C58-1DEA-4141-BFB1-F52FA78B529E}"/>
              </a:ext>
            </a:extLst>
          </p:cNvPr>
          <p:cNvCxnSpPr>
            <a:cxnSpLocks/>
            <a:stCxn id="18" idx="2"/>
            <a:endCxn id="19" idx="0"/>
          </p:cNvCxnSpPr>
          <p:nvPr/>
        </p:nvCxnSpPr>
        <p:spPr>
          <a:xfrm rot="5400000">
            <a:off x="2399733" y="3853332"/>
            <a:ext cx="185473" cy="31850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103">
            <a:extLst>
              <a:ext uri="{FF2B5EF4-FFF2-40B4-BE49-F238E27FC236}">
                <a16:creationId xmlns:a16="http://schemas.microsoft.com/office/drawing/2014/main" xmlns="" id="{A81E1D0C-AEF6-40E1-86C6-12F71CB0DC61}"/>
              </a:ext>
            </a:extLst>
          </p:cNvPr>
          <p:cNvCxnSpPr>
            <a:cxnSpLocks/>
            <a:stCxn id="18" idx="2"/>
            <a:endCxn id="20" idx="0"/>
          </p:cNvCxnSpPr>
          <p:nvPr/>
        </p:nvCxnSpPr>
        <p:spPr>
          <a:xfrm rot="16200000" flipH="1">
            <a:off x="2704532" y="3867036"/>
            <a:ext cx="185473" cy="29109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xmlns="" id="{569B680F-A88A-4500-BF3C-EB69C92B58C2}"/>
              </a:ext>
            </a:extLst>
          </p:cNvPr>
          <p:cNvCxnSpPr>
            <a:cxnSpLocks/>
          </p:cNvCxnSpPr>
          <p:nvPr/>
        </p:nvCxnSpPr>
        <p:spPr>
          <a:xfrm>
            <a:off x="2325212" y="4360749"/>
            <a:ext cx="0" cy="513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xmlns="" id="{6877A99C-1818-4874-8A3A-13F3C12C22F2}"/>
              </a:ext>
            </a:extLst>
          </p:cNvPr>
          <p:cNvCxnSpPr>
            <a:cxnSpLocks/>
            <a:stCxn id="20" idx="3"/>
            <a:endCxn id="25" idx="1"/>
          </p:cNvCxnSpPr>
          <p:nvPr/>
        </p:nvCxnSpPr>
        <p:spPr>
          <a:xfrm>
            <a:off x="3058775" y="4215830"/>
            <a:ext cx="408644" cy="7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a:extLst>
              <a:ext uri="{FF2B5EF4-FFF2-40B4-BE49-F238E27FC236}">
                <a16:creationId xmlns:a16="http://schemas.microsoft.com/office/drawing/2014/main" xmlns="" id="{7534AE0E-C97D-4BE6-8412-B144AC895A89}"/>
              </a:ext>
            </a:extLst>
          </p:cNvPr>
          <p:cNvCxnSpPr>
            <a:cxnSpLocks/>
            <a:endCxn id="21" idx="0"/>
          </p:cNvCxnSpPr>
          <p:nvPr/>
        </p:nvCxnSpPr>
        <p:spPr>
          <a:xfrm rot="5400000">
            <a:off x="3305835" y="4269968"/>
            <a:ext cx="126799" cy="425794"/>
          </a:xfrm>
          <a:prstGeom prst="bentConnector3">
            <a:avLst>
              <a:gd name="adj1" fmla="val 2746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xmlns="" id="{0C465849-63E6-4718-A7AA-D6B4A5DD4279}"/>
              </a:ext>
            </a:extLst>
          </p:cNvPr>
          <p:cNvCxnSpPr>
            <a:cxnSpLocks/>
            <a:stCxn id="12" idx="2"/>
            <a:endCxn id="32" idx="0"/>
          </p:cNvCxnSpPr>
          <p:nvPr/>
        </p:nvCxnSpPr>
        <p:spPr>
          <a:xfrm>
            <a:off x="4902695" y="2758081"/>
            <a:ext cx="912" cy="21177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xmlns="" id="{A0F9D817-6CB4-4AF1-B19A-F733F29396C7}"/>
              </a:ext>
            </a:extLst>
          </p:cNvPr>
          <p:cNvCxnSpPr>
            <a:cxnSpLocks/>
            <a:stCxn id="13" idx="2"/>
            <a:endCxn id="33" idx="0"/>
          </p:cNvCxnSpPr>
          <p:nvPr/>
        </p:nvCxnSpPr>
        <p:spPr>
          <a:xfrm>
            <a:off x="6541285" y="2758081"/>
            <a:ext cx="680" cy="21177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xmlns="" id="{3706C800-2063-4709-A305-F812A0F32FAE}"/>
              </a:ext>
            </a:extLst>
          </p:cNvPr>
          <p:cNvCxnSpPr>
            <a:cxnSpLocks/>
            <a:stCxn id="14" idx="2"/>
            <a:endCxn id="34" idx="0"/>
          </p:cNvCxnSpPr>
          <p:nvPr/>
        </p:nvCxnSpPr>
        <p:spPr>
          <a:xfrm>
            <a:off x="8106138" y="2758080"/>
            <a:ext cx="850" cy="21177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244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5FC60B-958B-4F3F-B3BE-FD88CC72137A}"/>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xmlns="" id="{971BBFD5-0DB0-47F9-811A-2542E68AF2DF}"/>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xmlns="" id="{493760C0-FC00-42FA-8670-EF225448498D}"/>
              </a:ext>
            </a:extLst>
          </p:cNvPr>
          <p:cNvSpPr>
            <a:spLocks noGrp="1"/>
          </p:cNvSpPr>
          <p:nvPr>
            <p:ph sz="half" idx="1"/>
          </p:nvPr>
        </p:nvSpPr>
        <p:spPr>
          <a:xfrm>
            <a:off x="319314" y="1340767"/>
            <a:ext cx="8506800" cy="4829123"/>
          </a:xfrm>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a:t>
            </a:r>
            <a:br>
              <a:rPr lang="en-GB" dirty="0"/>
            </a:br>
            <a:r>
              <a:rPr lang="en-GB" dirty="0"/>
              <a:t>this to return to the outline or topics pages, depending on which</a:t>
            </a:r>
            <a:br>
              <a:rPr lang="en-GB" dirty="0"/>
            </a:br>
            <a:r>
              <a:rPr lang="en-GB" dirty="0"/>
              <a:t>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2"/>
              </a:rPr>
              <a:t>slidedeck_feedback@easloffice.eu</a:t>
            </a:r>
            <a:endParaRPr lang="en-GB" dirty="0"/>
          </a:p>
        </p:txBody>
      </p:sp>
      <p:sp>
        <p:nvSpPr>
          <p:cNvPr id="6" name="TextBox 5">
            <a:extLst>
              <a:ext uri="{FF2B5EF4-FFF2-40B4-BE49-F238E27FC236}">
                <a16:creationId xmlns:a16="http://schemas.microsoft.com/office/drawing/2014/main" xmlns="" id="{98F4013A-4BE9-4EE8-8D1D-51E9A4839302}"/>
              </a:ext>
            </a:extLst>
          </p:cNvPr>
          <p:cNvSpPr txBox="1"/>
          <p:nvPr/>
        </p:nvSpPr>
        <p:spPr>
          <a:xfrm>
            <a:off x="755576" y="3629283"/>
            <a:ext cx="7297812" cy="1631216"/>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pic>
        <p:nvPicPr>
          <p:cNvPr id="8" name="Picture 7">
            <a:extLst>
              <a:ext uri="{FF2B5EF4-FFF2-40B4-BE49-F238E27FC236}">
                <a16:creationId xmlns:a16="http://schemas.microsoft.com/office/drawing/2014/main" xmlns="" id="{BE6346B9-EADA-4BCF-873C-6E680B70A14B}"/>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5710093" y="2346788"/>
            <a:ext cx="381237" cy="377560"/>
          </a:xfrm>
          <a:prstGeom prst="rect">
            <a:avLst/>
          </a:prstGeom>
        </p:spPr>
      </p:pic>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normAutofit/>
          </a:bodyPr>
          <a:lstStyle/>
          <a:p>
            <a:r>
              <a:rPr lang="en-GB" dirty="0"/>
              <a:t>Treatment of HCC: liver resection</a:t>
            </a:r>
            <a:endParaRPr lang="en-US"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pPr>
              <a:buClr>
                <a:schemeClr val="tx2"/>
              </a:buClr>
            </a:pPr>
            <a:r>
              <a:rPr lang="en-GB" dirty="0"/>
              <a:t>Surgery is the mainstay of HCC treatment</a:t>
            </a:r>
          </a:p>
          <a:p>
            <a:pPr lvl="1"/>
            <a:r>
              <a:rPr lang="en-GB" dirty="0"/>
              <a:t>Best outcomes of any treatment in well-selected candidates</a:t>
            </a:r>
          </a:p>
          <a:p>
            <a:pPr lvl="2"/>
            <a:r>
              <a:rPr lang="en-GB" dirty="0"/>
              <a:t>5-year survival of 60</a:t>
            </a:r>
            <a:r>
              <a:rPr lang="en-GB" dirty="0">
                <a:sym typeface="Symbol" panose="05050102010706020507" pitchFamily="18" charset="2"/>
              </a:rPr>
              <a:t>80%</a:t>
            </a:r>
            <a:endParaRPr lang="en-GB" dirty="0"/>
          </a:p>
          <a:p>
            <a:pPr>
              <a:buClr>
                <a:schemeClr val="tx2"/>
              </a:buClr>
            </a:pPr>
            <a:r>
              <a:rPr lang="en-GB" b="1" dirty="0">
                <a:solidFill>
                  <a:schemeClr val="tx2"/>
                </a:solidFill>
              </a:rPr>
              <a:t>Liver resection </a:t>
            </a:r>
            <a:r>
              <a:rPr lang="en-GB" dirty="0"/>
              <a:t>and</a:t>
            </a:r>
            <a:r>
              <a:rPr lang="en-GB" dirty="0">
                <a:solidFill>
                  <a:schemeClr val="tx2"/>
                </a:solidFill>
              </a:rPr>
              <a:t> </a:t>
            </a:r>
            <a:r>
              <a:rPr lang="en-GB" b="1" dirty="0">
                <a:solidFill>
                  <a:schemeClr val="tx2"/>
                </a:solidFill>
              </a:rPr>
              <a:t>transplantation</a:t>
            </a:r>
            <a:r>
              <a:rPr lang="en-GB" dirty="0">
                <a:solidFill>
                  <a:schemeClr val="tx2"/>
                </a:solidFill>
              </a:rPr>
              <a:t> </a:t>
            </a:r>
            <a:r>
              <a:rPr lang="en-GB" dirty="0"/>
              <a:t>is first option with early tumours</a:t>
            </a:r>
          </a:p>
          <a:p>
            <a:pPr lvl="1"/>
            <a:r>
              <a:rPr lang="en-GB" dirty="0"/>
              <a:t>Extended to other stages after non-surgical tumour downstaging</a:t>
            </a:r>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4174210752"/>
              </p:ext>
            </p:extLst>
          </p:nvPr>
        </p:nvGraphicFramePr>
        <p:xfrm>
          <a:off x="755650" y="3193816"/>
          <a:ext cx="7313614" cy="2712720"/>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b="1" kern="1200" dirty="0">
                          <a:solidFill>
                            <a:schemeClr val="tx2"/>
                          </a:solidFill>
                          <a:effectLst/>
                          <a:latin typeface="+mn-lt"/>
                          <a:ea typeface="+mn-ea"/>
                          <a:cs typeface="+mn-cs"/>
                        </a:rPr>
                        <a:t>Surgical resection </a:t>
                      </a:r>
                      <a:r>
                        <a:rPr lang="en-GB" sz="1400" kern="1200" dirty="0">
                          <a:solidFill>
                            <a:schemeClr val="dk1"/>
                          </a:solidFill>
                          <a:effectLst/>
                          <a:latin typeface="+mn-lt"/>
                          <a:ea typeface="+mn-ea"/>
                          <a:cs typeface="+mn-cs"/>
                        </a:rPr>
                        <a:t>is the treatment of choice in patients with </a:t>
                      </a:r>
                      <a:r>
                        <a:rPr lang="en-GB" sz="1400" b="1" kern="1200" dirty="0">
                          <a:solidFill>
                            <a:schemeClr val="tx2"/>
                          </a:solidFill>
                          <a:effectLst/>
                          <a:latin typeface="+mn-lt"/>
                          <a:ea typeface="+mn-ea"/>
                          <a:cs typeface="+mn-cs"/>
                        </a:rPr>
                        <a:t>HCC</a:t>
                      </a:r>
                      <a:r>
                        <a:rPr lang="en-GB" sz="1400" kern="1200" dirty="0">
                          <a:solidFill>
                            <a:schemeClr val="tx2"/>
                          </a:solidFill>
                          <a:effectLst/>
                          <a:latin typeface="+mn-lt"/>
                          <a:ea typeface="+mn-ea"/>
                          <a:cs typeface="+mn-cs"/>
                        </a:rPr>
                        <a:t> </a:t>
                      </a:r>
                      <a:r>
                        <a:rPr lang="en-GB" sz="1400" kern="1200" dirty="0">
                          <a:solidFill>
                            <a:schemeClr val="dk1"/>
                          </a:solidFill>
                          <a:effectLst/>
                          <a:latin typeface="+mn-lt"/>
                          <a:ea typeface="+mn-ea"/>
                          <a:cs typeface="+mn-cs"/>
                        </a:rPr>
                        <a:t>arising on a </a:t>
                      </a:r>
                      <a:r>
                        <a:rPr lang="en-GB" sz="1400" b="1" kern="1200" dirty="0">
                          <a:solidFill>
                            <a:schemeClr val="tx2"/>
                          </a:solidFill>
                          <a:effectLst/>
                          <a:latin typeface="+mn-lt"/>
                          <a:ea typeface="+mn-ea"/>
                          <a:cs typeface="+mn-cs"/>
                        </a:rPr>
                        <a:t>non-cirrhotic</a:t>
                      </a:r>
                      <a:r>
                        <a:rPr lang="en-GB" sz="1400" kern="1200" dirty="0">
                          <a:solidFill>
                            <a:schemeClr val="dk1"/>
                          </a:solidFill>
                          <a:effectLst/>
                          <a:latin typeface="+mn-lt"/>
                          <a:ea typeface="+mn-ea"/>
                          <a:cs typeface="+mn-cs"/>
                        </a:rPr>
                        <a:t> liver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365093">
                <a:tc>
                  <a:txBody>
                    <a:bodyPr/>
                    <a:lstStyle/>
                    <a:p>
                      <a:r>
                        <a:rPr lang="en-GB" sz="1400" b="1" kern="1200" dirty="0">
                          <a:solidFill>
                            <a:schemeClr val="tx2"/>
                          </a:solidFill>
                          <a:effectLst/>
                          <a:latin typeface="+mn-lt"/>
                          <a:ea typeface="+mn-ea"/>
                          <a:cs typeface="+mn-cs"/>
                        </a:rPr>
                        <a:t>Indications</a:t>
                      </a:r>
                      <a:r>
                        <a:rPr lang="en-GB" sz="1400" kern="1200" dirty="0">
                          <a:solidFill>
                            <a:schemeClr val="tx2"/>
                          </a:solidFill>
                          <a:effectLst/>
                          <a:latin typeface="+mn-lt"/>
                          <a:ea typeface="+mn-ea"/>
                          <a:cs typeface="+mn-cs"/>
                        </a:rPr>
                        <a:t> </a:t>
                      </a:r>
                      <a:r>
                        <a:rPr lang="en-GB" sz="1400" b="1" kern="1200" dirty="0">
                          <a:solidFill>
                            <a:schemeClr val="tx2"/>
                          </a:solidFill>
                          <a:effectLst/>
                          <a:latin typeface="+mn-lt"/>
                          <a:ea typeface="+mn-ea"/>
                          <a:cs typeface="+mn-cs"/>
                        </a:rPr>
                        <a:t>for resection of HCC in cirrhosis </a:t>
                      </a:r>
                      <a:r>
                        <a:rPr lang="en-GB" sz="1400" kern="1200" dirty="0">
                          <a:solidFill>
                            <a:schemeClr val="dk1"/>
                          </a:solidFill>
                          <a:effectLst/>
                          <a:latin typeface="+mn-lt"/>
                          <a:ea typeface="+mn-ea"/>
                          <a:cs typeface="+mn-cs"/>
                        </a:rPr>
                        <a:t>should be based on:</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Multi-parametric composite assessment of liver function</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Portal hypertension</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Extent of </a:t>
                      </a:r>
                      <a:r>
                        <a:rPr lang="en-GB" sz="1400" kern="1200" dirty="0" err="1">
                          <a:solidFill>
                            <a:schemeClr val="dk1"/>
                          </a:solidFill>
                          <a:effectLst/>
                          <a:latin typeface="+mn-lt"/>
                          <a:ea typeface="+mn-ea"/>
                          <a:cs typeface="+mn-cs"/>
                        </a:rPr>
                        <a:t>hepatectomy</a:t>
                      </a:r>
                      <a:r>
                        <a:rPr lang="en-GB" sz="1400" kern="1200" dirty="0">
                          <a:solidFill>
                            <a:schemeClr val="dk1"/>
                          </a:solidFill>
                          <a:effectLst/>
                          <a:latin typeface="+mn-lt"/>
                          <a:ea typeface="+mn-ea"/>
                          <a:cs typeface="+mn-cs"/>
                        </a:rPr>
                        <a:t> and expected volume of future liver remnant</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Performance status </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Patient co-morbidities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1956657687"/>
                  </a:ext>
                </a:extLst>
              </a:tr>
              <a:tr h="0">
                <a:tc>
                  <a:txBody>
                    <a:bodyPr/>
                    <a:lstStyle/>
                    <a:p>
                      <a:r>
                        <a:rPr lang="en-GB" sz="1400" b="1" kern="1200" dirty="0" err="1">
                          <a:solidFill>
                            <a:schemeClr val="tx2"/>
                          </a:solidFill>
                          <a:effectLst/>
                          <a:latin typeface="+mn-lt"/>
                          <a:ea typeface="+mn-ea"/>
                          <a:cs typeface="+mn-cs"/>
                        </a:rPr>
                        <a:t>Peri</a:t>
                      </a:r>
                      <a:r>
                        <a:rPr lang="en-GB" sz="1400" b="1" kern="1200" dirty="0">
                          <a:solidFill>
                            <a:schemeClr val="tx2"/>
                          </a:solidFill>
                          <a:effectLst/>
                          <a:latin typeface="+mn-lt"/>
                          <a:ea typeface="+mn-ea"/>
                          <a:cs typeface="+mn-cs"/>
                        </a:rPr>
                        <a:t>-resection mortality </a:t>
                      </a:r>
                      <a:r>
                        <a:rPr lang="en-GB" sz="1400" b="0" kern="1200" dirty="0">
                          <a:solidFill>
                            <a:schemeClr val="tx1"/>
                          </a:solidFill>
                          <a:effectLst/>
                          <a:latin typeface="+mn-lt"/>
                          <a:ea typeface="+mn-ea"/>
                          <a:cs typeface="+mn-cs"/>
                        </a:rPr>
                        <a:t>in</a:t>
                      </a:r>
                      <a:r>
                        <a:rPr lang="en-GB" sz="1400" b="1" kern="1200" dirty="0">
                          <a:solidFill>
                            <a:schemeClr val="accent1"/>
                          </a:solidFill>
                          <a:effectLst/>
                          <a:latin typeface="+mn-lt"/>
                          <a:ea typeface="+mn-ea"/>
                          <a:cs typeface="+mn-cs"/>
                        </a:rPr>
                        <a:t> </a:t>
                      </a:r>
                      <a:r>
                        <a:rPr lang="en-GB" sz="1400" b="1" kern="1200" dirty="0">
                          <a:solidFill>
                            <a:schemeClr val="tx2"/>
                          </a:solidFill>
                          <a:effectLst/>
                          <a:latin typeface="+mn-lt"/>
                          <a:ea typeface="+mn-ea"/>
                          <a:cs typeface="+mn-cs"/>
                        </a:rPr>
                        <a:t>cirrhotic patients </a:t>
                      </a:r>
                      <a:r>
                        <a:rPr lang="en-GB" sz="1400" kern="1200" dirty="0">
                          <a:solidFill>
                            <a:schemeClr val="dk1"/>
                          </a:solidFill>
                          <a:effectLst/>
                          <a:latin typeface="+mn-lt"/>
                          <a:ea typeface="+mn-ea"/>
                          <a:cs typeface="+mn-cs"/>
                        </a:rPr>
                        <a:t>should be</a:t>
                      </a:r>
                      <a:r>
                        <a:rPr lang="en-GB" sz="1400" b="1" kern="1200" dirty="0">
                          <a:solidFill>
                            <a:schemeClr val="accent1"/>
                          </a:solidFill>
                          <a:effectLst/>
                          <a:latin typeface="+mn-lt"/>
                          <a:ea typeface="+mn-ea"/>
                          <a:cs typeface="+mn-cs"/>
                        </a:rPr>
                        <a:t> </a:t>
                      </a:r>
                      <a:r>
                        <a:rPr lang="en-GB" sz="1400" b="1" kern="1200" dirty="0">
                          <a:solidFill>
                            <a:schemeClr val="tx2"/>
                          </a:solidFill>
                          <a:effectLst/>
                          <a:latin typeface="+mn-lt"/>
                          <a:ea typeface="+mn-ea"/>
                          <a:cs typeface="+mn-cs"/>
                        </a:rPr>
                        <a:t>&lt;3% </a:t>
                      </a:r>
                      <a:endParaRPr lang="en-GB" sz="14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363690" y="3193816"/>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4282528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603903-9266-4740-A99A-E51CC6D8E476}"/>
              </a:ext>
            </a:extLst>
          </p:cNvPr>
          <p:cNvSpPr>
            <a:spLocks noGrp="1"/>
          </p:cNvSpPr>
          <p:nvPr>
            <p:ph type="title"/>
          </p:nvPr>
        </p:nvSpPr>
        <p:spPr/>
        <p:txBody>
          <a:bodyPr>
            <a:normAutofit fontScale="90000"/>
          </a:bodyPr>
          <a:lstStyle/>
          <a:p>
            <a:r>
              <a:rPr lang="en-US" dirty="0"/>
              <a:t>Assessment of post-resection risk of hepatic decompensation</a:t>
            </a:r>
            <a:endParaRPr lang="en-GB" dirty="0"/>
          </a:p>
        </p:txBody>
      </p:sp>
      <p:sp>
        <p:nvSpPr>
          <p:cNvPr id="3" name="Text Placeholder 2">
            <a:extLst>
              <a:ext uri="{FF2B5EF4-FFF2-40B4-BE49-F238E27FC236}">
                <a16:creationId xmlns:a16="http://schemas.microsoft.com/office/drawing/2014/main" xmlns="" id="{5BF95BC7-895E-47D5-8C34-09365E798270}"/>
              </a:ext>
            </a:extLst>
          </p:cNvPr>
          <p:cNvSpPr>
            <a:spLocks noGrp="1"/>
          </p:cNvSpPr>
          <p:nvPr>
            <p:ph type="body" sz="quarter" idx="10"/>
          </p:nvPr>
        </p:nvSpPr>
        <p:spPr/>
        <p:txBody>
          <a:bodyPr/>
          <a:lstStyle/>
          <a:p>
            <a:r>
              <a:rPr lang="en-GB"/>
              <a:t>EASL CPG HCC. J Hepatol 2018; doi: 10.1016/j.jhep.2018.03.019</a:t>
            </a:r>
          </a:p>
        </p:txBody>
      </p:sp>
      <p:sp>
        <p:nvSpPr>
          <p:cNvPr id="4" name="Content Placeholder 3">
            <a:extLst>
              <a:ext uri="{FF2B5EF4-FFF2-40B4-BE49-F238E27FC236}">
                <a16:creationId xmlns:a16="http://schemas.microsoft.com/office/drawing/2014/main" xmlns="" id="{2A2D2CFA-B24D-4374-A43D-853E09C187D9}"/>
              </a:ext>
            </a:extLst>
          </p:cNvPr>
          <p:cNvSpPr>
            <a:spLocks noGrp="1"/>
          </p:cNvSpPr>
          <p:nvPr>
            <p:ph sz="half" idx="11"/>
          </p:nvPr>
        </p:nvSpPr>
        <p:spPr/>
        <p:txBody>
          <a:bodyPr>
            <a:normAutofit/>
          </a:bodyPr>
          <a:lstStyle/>
          <a:p>
            <a:r>
              <a:rPr lang="en-US" dirty="0"/>
              <a:t>Multi-parametric assessment</a:t>
            </a:r>
          </a:p>
          <a:p>
            <a:r>
              <a:rPr lang="en-US" dirty="0"/>
              <a:t>Risk of decompensation based on three determinants of liver insufficiency</a:t>
            </a:r>
          </a:p>
          <a:p>
            <a:pPr lvl="1"/>
            <a:r>
              <a:rPr lang="en-US" dirty="0"/>
              <a:t>Portal hypertension</a:t>
            </a:r>
          </a:p>
          <a:p>
            <a:pPr lvl="1"/>
            <a:r>
              <a:rPr lang="en-US" dirty="0"/>
              <a:t>Extent of resection</a:t>
            </a:r>
          </a:p>
          <a:p>
            <a:pPr lvl="1"/>
            <a:r>
              <a:rPr lang="en-US" dirty="0"/>
              <a:t>Liver function</a:t>
            </a:r>
          </a:p>
          <a:p>
            <a:endParaRPr lang="en-US" dirty="0"/>
          </a:p>
          <a:p>
            <a:r>
              <a:rPr lang="en-US" dirty="0"/>
              <a:t>Likelihood of decompensation</a:t>
            </a:r>
          </a:p>
          <a:p>
            <a:pPr lvl="1"/>
            <a:r>
              <a:rPr lang="en-US" dirty="0"/>
              <a:t>High: &gt;30%</a:t>
            </a:r>
          </a:p>
          <a:p>
            <a:pPr lvl="1"/>
            <a:r>
              <a:rPr lang="en-US" dirty="0"/>
              <a:t>Intermediate: &lt;30%</a:t>
            </a:r>
          </a:p>
          <a:p>
            <a:pPr lvl="1"/>
            <a:r>
              <a:rPr lang="en-US" dirty="0"/>
              <a:t>Low: 5%</a:t>
            </a:r>
          </a:p>
        </p:txBody>
      </p:sp>
      <p:pic>
        <p:nvPicPr>
          <p:cNvPr id="6" name="Picture 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pic>
        <p:nvPicPr>
          <p:cNvPr id="5" name="Picture 4">
            <a:extLst>
              <a:ext uri="{FF2B5EF4-FFF2-40B4-BE49-F238E27FC236}">
                <a16:creationId xmlns:a16="http://schemas.microsoft.com/office/drawing/2014/main" xmlns="" id="{ACF8975C-F587-4A49-BAE6-937AA11EE160}"/>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68675" y="1229574"/>
            <a:ext cx="3816424" cy="5202489"/>
          </a:xfrm>
          <a:prstGeom prst="rect">
            <a:avLst/>
          </a:prstGeom>
        </p:spPr>
      </p:pic>
    </p:spTree>
    <p:extLst>
      <p:ext uri="{BB962C8B-B14F-4D97-AF65-F5344CB8AC3E}">
        <p14:creationId xmlns:p14="http://schemas.microsoft.com/office/powerpoint/2010/main" val="1477448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603903-9266-4740-A99A-E51CC6D8E476}"/>
              </a:ext>
            </a:extLst>
          </p:cNvPr>
          <p:cNvSpPr>
            <a:spLocks noGrp="1"/>
          </p:cNvSpPr>
          <p:nvPr>
            <p:ph type="title"/>
          </p:nvPr>
        </p:nvSpPr>
        <p:spPr/>
        <p:txBody>
          <a:bodyPr>
            <a:normAutofit fontScale="90000"/>
          </a:bodyPr>
          <a:lstStyle/>
          <a:p>
            <a:r>
              <a:rPr lang="en-US" dirty="0"/>
              <a:t>Assessment of post-resection risk of hepatic decompensation</a:t>
            </a:r>
            <a:endParaRPr lang="en-GB" dirty="0"/>
          </a:p>
        </p:txBody>
      </p:sp>
      <p:sp>
        <p:nvSpPr>
          <p:cNvPr id="3" name="Text Placeholder 2">
            <a:extLst>
              <a:ext uri="{FF2B5EF4-FFF2-40B4-BE49-F238E27FC236}">
                <a16:creationId xmlns:a16="http://schemas.microsoft.com/office/drawing/2014/main" xmlns="" id="{5BF95BC7-895E-47D5-8C34-09365E798270}"/>
              </a:ext>
            </a:extLst>
          </p:cNvPr>
          <p:cNvSpPr>
            <a:spLocks noGrp="1"/>
          </p:cNvSpPr>
          <p:nvPr>
            <p:ph type="body" sz="quarter" idx="10"/>
          </p:nvPr>
        </p:nvSpPr>
        <p:spPr/>
        <p:txBody>
          <a:bodyPr/>
          <a:lstStyle/>
          <a:p>
            <a:r>
              <a:rPr lang="en-GB"/>
              <a:t>EASL CPG HCC. J Hepatol 2018; doi: 10.1016/j.jhep.2018.03.019</a:t>
            </a:r>
          </a:p>
        </p:txBody>
      </p:sp>
      <p:sp>
        <p:nvSpPr>
          <p:cNvPr id="4" name="Content Placeholder 3">
            <a:extLst>
              <a:ext uri="{FF2B5EF4-FFF2-40B4-BE49-F238E27FC236}">
                <a16:creationId xmlns:a16="http://schemas.microsoft.com/office/drawing/2014/main" xmlns="" id="{2A2D2CFA-B24D-4374-A43D-853E09C187D9}"/>
              </a:ext>
            </a:extLst>
          </p:cNvPr>
          <p:cNvSpPr>
            <a:spLocks noGrp="1"/>
          </p:cNvSpPr>
          <p:nvPr>
            <p:ph sz="half" idx="11"/>
          </p:nvPr>
        </p:nvSpPr>
        <p:spPr/>
        <p:txBody>
          <a:bodyPr>
            <a:normAutofit/>
          </a:bodyPr>
          <a:lstStyle/>
          <a:p>
            <a:r>
              <a:rPr lang="en-US" dirty="0"/>
              <a:t>Multi-parametric assessment</a:t>
            </a:r>
          </a:p>
          <a:p>
            <a:r>
              <a:rPr lang="en-US" dirty="0"/>
              <a:t>Risk of decompensation based on three determinants of liver insufficiency</a:t>
            </a:r>
          </a:p>
          <a:p>
            <a:pPr lvl="1"/>
            <a:r>
              <a:rPr lang="en-US" dirty="0"/>
              <a:t>Portal hypertension</a:t>
            </a:r>
          </a:p>
          <a:p>
            <a:pPr lvl="1"/>
            <a:r>
              <a:rPr lang="en-US" b="1" dirty="0">
                <a:solidFill>
                  <a:schemeClr val="tx2"/>
                </a:solidFill>
              </a:rPr>
              <a:t>Extent of resection</a:t>
            </a:r>
          </a:p>
          <a:p>
            <a:pPr lvl="1"/>
            <a:r>
              <a:rPr lang="en-US" dirty="0"/>
              <a:t>Liver function</a:t>
            </a:r>
          </a:p>
          <a:p>
            <a:endParaRPr lang="en-US" dirty="0"/>
          </a:p>
          <a:p>
            <a:r>
              <a:rPr lang="en-US" dirty="0"/>
              <a:t>Likelihood of decompensation</a:t>
            </a:r>
          </a:p>
          <a:p>
            <a:pPr lvl="1"/>
            <a:r>
              <a:rPr lang="en-US" dirty="0"/>
              <a:t>High: &gt;30%</a:t>
            </a:r>
          </a:p>
          <a:p>
            <a:pPr lvl="1"/>
            <a:r>
              <a:rPr lang="en-US" dirty="0"/>
              <a:t>Intermediate: &lt;30%</a:t>
            </a:r>
          </a:p>
          <a:p>
            <a:pPr lvl="1"/>
            <a:r>
              <a:rPr lang="en-US" dirty="0"/>
              <a:t>Low: 5%</a:t>
            </a:r>
          </a:p>
        </p:txBody>
      </p:sp>
      <p:pic>
        <p:nvPicPr>
          <p:cNvPr id="6" name="Picture 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pic>
        <p:nvPicPr>
          <p:cNvPr id="7" name="Picture 6">
            <a:extLst>
              <a:ext uri="{FF2B5EF4-FFF2-40B4-BE49-F238E27FC236}">
                <a16:creationId xmlns:a16="http://schemas.microsoft.com/office/drawing/2014/main" xmlns="" id="{15E9B923-695B-4B50-9604-EB8848A7A8C9}"/>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68675" y="1229574"/>
            <a:ext cx="3816424" cy="5202489"/>
          </a:xfrm>
          <a:prstGeom prst="rect">
            <a:avLst/>
          </a:prstGeom>
        </p:spPr>
      </p:pic>
    </p:spTree>
    <p:extLst>
      <p:ext uri="{BB962C8B-B14F-4D97-AF65-F5344CB8AC3E}">
        <p14:creationId xmlns:p14="http://schemas.microsoft.com/office/powerpoint/2010/main" val="3972193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49F27-B9E3-4717-BD37-44D5BF9439C4}"/>
              </a:ext>
            </a:extLst>
          </p:cNvPr>
          <p:cNvSpPr>
            <a:spLocks noGrp="1"/>
          </p:cNvSpPr>
          <p:nvPr>
            <p:ph type="title"/>
          </p:nvPr>
        </p:nvSpPr>
        <p:spPr/>
        <p:txBody>
          <a:bodyPr>
            <a:normAutofit fontScale="90000"/>
          </a:bodyPr>
          <a:lstStyle/>
          <a:p>
            <a:r>
              <a:rPr lang="en-US" dirty="0"/>
              <a:t>Extent of resection: anatomical vs. </a:t>
            </a:r>
            <a:r>
              <a:rPr lang="en-US"/>
              <a:t>non-anatomical</a:t>
            </a:r>
            <a:r>
              <a:rPr lang="en-US" baseline="30000"/>
              <a:t>*1</a:t>
            </a:r>
            <a:endParaRPr lang="en-GB" dirty="0"/>
          </a:p>
        </p:txBody>
      </p:sp>
      <p:sp>
        <p:nvSpPr>
          <p:cNvPr id="3" name="Text Placeholder 2">
            <a:extLst>
              <a:ext uri="{FF2B5EF4-FFF2-40B4-BE49-F238E27FC236}">
                <a16:creationId xmlns:a16="http://schemas.microsoft.com/office/drawing/2014/main" xmlns="" id="{AED5BC74-1995-40A0-A17B-2FE36A0254FF}"/>
              </a:ext>
            </a:extLst>
          </p:cNvPr>
          <p:cNvSpPr>
            <a:spLocks noGrp="1"/>
          </p:cNvSpPr>
          <p:nvPr>
            <p:ph type="body" sz="quarter" idx="10"/>
          </p:nvPr>
        </p:nvSpPr>
        <p:spPr/>
        <p:txBody>
          <a:bodyPr/>
          <a:lstStyle/>
          <a:p>
            <a:r>
              <a:rPr lang="en-GB" dirty="0"/>
              <a:t>*Note that studies of newer, less invasive laparoscopic resections have questioned the superiority of anatomic liver resection in HCC of </a:t>
            </a:r>
            <a:r>
              <a:rPr lang="en-GB"/>
              <a:t>larger size</a:t>
            </a:r>
            <a:r>
              <a:rPr lang="en-GB" dirty="0"/>
              <a:t/>
            </a:r>
            <a:br>
              <a:rPr lang="en-GB" dirty="0"/>
            </a:br>
            <a:r>
              <a:rPr lang="en-GB" dirty="0"/>
              <a:t>1</a:t>
            </a:r>
            <a:r>
              <a:rPr lang="en-GB"/>
              <a:t>. </a:t>
            </a:r>
            <a:r>
              <a:rPr lang="en-US"/>
              <a:t>Shindoh </a:t>
            </a:r>
            <a:r>
              <a:rPr lang="en-US" dirty="0"/>
              <a:t>J, et al. J </a:t>
            </a:r>
            <a:r>
              <a:rPr lang="en-US" err="1"/>
              <a:t>Hepatol</a:t>
            </a:r>
            <a:r>
              <a:rPr lang="en-US"/>
              <a:t> 2016;65:1062–1063;</a:t>
            </a:r>
            <a:endParaRPr lang="en-GB" dirty="0"/>
          </a:p>
          <a:p>
            <a:r>
              <a:rPr lang="en-GB"/>
              <a:t>EASL CPG HCC. J Hepatol 2018; doi: 10.1016/j.jhep.2018.03.019</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569" y="1649441"/>
            <a:ext cx="3096057" cy="1752845"/>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50" y="3757389"/>
            <a:ext cx="3258005" cy="1800476"/>
          </a:xfrm>
          <a:prstGeom prst="rect">
            <a:avLst/>
          </a:prstGeom>
        </p:spPr>
      </p:pic>
      <p:cxnSp>
        <p:nvCxnSpPr>
          <p:cNvPr id="11" name="Straight Arrow Connector 10"/>
          <p:cNvCxnSpPr/>
          <p:nvPr/>
        </p:nvCxnSpPr>
        <p:spPr>
          <a:xfrm flipH="1" flipV="1">
            <a:off x="2797028" y="4724772"/>
            <a:ext cx="245960" cy="305204"/>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43808" y="4996511"/>
            <a:ext cx="2777877" cy="738664"/>
          </a:xfrm>
          <a:prstGeom prst="rect">
            <a:avLst/>
          </a:prstGeom>
          <a:solidFill>
            <a:schemeClr val="bg1"/>
          </a:solidFill>
          <a:ln>
            <a:solidFill>
              <a:schemeClr val="tx2"/>
            </a:solidFill>
          </a:ln>
        </p:spPr>
        <p:txBody>
          <a:bodyPr wrap="square" rtlCol="0">
            <a:spAutoFit/>
          </a:bodyPr>
          <a:lstStyle/>
          <a:p>
            <a:pPr algn="ctr"/>
            <a:r>
              <a:rPr lang="en-GB" sz="1400" dirty="0"/>
              <a:t>Residual region of tumour- bearing 3</a:t>
            </a:r>
            <a:r>
              <a:rPr lang="en-GB" sz="1400" baseline="30000" dirty="0"/>
              <a:t>rd</a:t>
            </a:r>
            <a:r>
              <a:rPr lang="en-GB" sz="1400" dirty="0"/>
              <a:t>-order portal branch at high risk of tumour recurrence</a:t>
            </a:r>
          </a:p>
        </p:txBody>
      </p:sp>
      <p:sp>
        <p:nvSpPr>
          <p:cNvPr id="15" name="TextBox 14"/>
          <p:cNvSpPr txBox="1"/>
          <p:nvPr/>
        </p:nvSpPr>
        <p:spPr>
          <a:xfrm>
            <a:off x="4205280" y="1728425"/>
            <a:ext cx="4471175" cy="1477328"/>
          </a:xfrm>
          <a:prstGeom prst="rect">
            <a:avLst/>
          </a:prstGeom>
          <a:noFill/>
        </p:spPr>
        <p:txBody>
          <a:bodyPr wrap="square" rtlCol="0">
            <a:spAutoFit/>
          </a:bodyPr>
          <a:lstStyle/>
          <a:p>
            <a:r>
              <a:rPr lang="en-GB" sz="2000" b="1" dirty="0">
                <a:solidFill>
                  <a:schemeClr val="tx2"/>
                </a:solidFill>
              </a:rPr>
              <a:t>A</a:t>
            </a:r>
          </a:p>
          <a:p>
            <a:r>
              <a:rPr lang="en-GB" sz="1400" dirty="0">
                <a:solidFill>
                  <a:srgbClr val="000000"/>
                </a:solidFill>
                <a:latin typeface="Arial" panose="020B0604020202020204" pitchFamily="34" charset="0"/>
                <a:ea typeface="Batang" panose="02030600000101010101" pitchFamily="18" charset="-127"/>
              </a:rPr>
              <a:t>Anatomical resection (A-A’) removes entirely the tumour-bearing portal branches bordered by the landmark veins, while non-anatomical resection (B-B’) is any other type of resection in which the tumour-bearing 3</a:t>
            </a:r>
            <a:r>
              <a:rPr lang="en-GB" sz="1400" baseline="30000" dirty="0">
                <a:solidFill>
                  <a:srgbClr val="000000"/>
                </a:solidFill>
                <a:latin typeface="Arial" panose="020B0604020202020204" pitchFamily="34" charset="0"/>
                <a:ea typeface="Batang" panose="02030600000101010101" pitchFamily="18" charset="-127"/>
              </a:rPr>
              <a:t>rd</a:t>
            </a:r>
            <a:r>
              <a:rPr lang="en-GB" sz="1400" dirty="0">
                <a:solidFill>
                  <a:srgbClr val="000000"/>
                </a:solidFill>
                <a:latin typeface="Arial" panose="020B0604020202020204" pitchFamily="34" charset="0"/>
                <a:ea typeface="Batang" panose="02030600000101010101" pitchFamily="18" charset="-127"/>
              </a:rPr>
              <a:t>-order portal region is not fully removed</a:t>
            </a:r>
            <a:endParaRPr lang="en-GB" sz="1400" dirty="0"/>
          </a:p>
        </p:txBody>
      </p:sp>
      <p:sp>
        <p:nvSpPr>
          <p:cNvPr id="16" name="TextBox 15"/>
          <p:cNvSpPr txBox="1"/>
          <p:nvPr/>
        </p:nvSpPr>
        <p:spPr>
          <a:xfrm>
            <a:off x="4205281" y="3678332"/>
            <a:ext cx="4162508" cy="1046440"/>
          </a:xfrm>
          <a:prstGeom prst="rect">
            <a:avLst/>
          </a:prstGeom>
          <a:noFill/>
        </p:spPr>
        <p:txBody>
          <a:bodyPr wrap="square" rtlCol="0">
            <a:spAutoFit/>
          </a:bodyPr>
          <a:lstStyle/>
          <a:p>
            <a:r>
              <a:rPr lang="en-GB" sz="2000" b="1" dirty="0">
                <a:solidFill>
                  <a:schemeClr val="tx2"/>
                </a:solidFill>
              </a:rPr>
              <a:t>B</a:t>
            </a:r>
          </a:p>
          <a:p>
            <a:r>
              <a:rPr lang="en-GB" sz="1400" dirty="0">
                <a:solidFill>
                  <a:srgbClr val="000000"/>
                </a:solidFill>
                <a:latin typeface="Arial" panose="020B0604020202020204" pitchFamily="34" charset="0"/>
                <a:ea typeface="Batang" panose="02030600000101010101" pitchFamily="18" charset="-127"/>
              </a:rPr>
              <a:t>After non-anatomical resection of HCC some part of the tumour-bearing portal region is left, which is at high risk of tumour recurrence</a:t>
            </a:r>
            <a:endParaRPr lang="en-GB" sz="1400" dirty="0"/>
          </a:p>
        </p:txBody>
      </p:sp>
      <p:pic>
        <p:nvPicPr>
          <p:cNvPr id="12" name="Picture 11">
            <a:hlinkClick r:id="rId5"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829521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normAutofit/>
          </a:bodyPr>
          <a:lstStyle/>
          <a:p>
            <a:r>
              <a:rPr lang="en-GB" dirty="0"/>
              <a:t>Liver resection and tumour parameters</a:t>
            </a:r>
            <a:endParaRPr lang="en-US"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pPr>
              <a:buClr>
                <a:schemeClr val="tx2"/>
              </a:buClr>
            </a:pPr>
            <a:r>
              <a:rPr lang="en-GB" dirty="0"/>
              <a:t>Indications and choice of surgical technique depend on tumour</a:t>
            </a:r>
            <a:br>
              <a:rPr lang="en-GB" dirty="0"/>
            </a:br>
            <a:r>
              <a:rPr lang="en-GB" dirty="0"/>
              <a:t>size and location(s)</a:t>
            </a:r>
          </a:p>
        </p:txBody>
      </p:sp>
      <p:graphicFrame>
        <p:nvGraphicFramePr>
          <p:cNvPr id="16" name="Table 15">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539608855"/>
              </p:ext>
            </p:extLst>
          </p:nvPr>
        </p:nvGraphicFramePr>
        <p:xfrm>
          <a:off x="755650" y="2492896"/>
          <a:ext cx="7313614" cy="2926080"/>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b="1" dirty="0">
                          <a:solidFill>
                            <a:schemeClr val="tx2"/>
                          </a:solidFill>
                        </a:rPr>
                        <a:t>Liver resection </a:t>
                      </a:r>
                      <a:r>
                        <a:rPr lang="en-GB" sz="1400" b="1" kern="1200" dirty="0">
                          <a:solidFill>
                            <a:schemeClr val="tx2"/>
                          </a:solidFill>
                          <a:effectLst/>
                          <a:latin typeface="+mn-lt"/>
                          <a:ea typeface="+mn-ea"/>
                          <a:cs typeface="+mn-cs"/>
                        </a:rPr>
                        <a:t>is recommended for single HCC of any size</a:t>
                      </a:r>
                    </a:p>
                    <a:p>
                      <a:pPr marL="285750" indent="-285750">
                        <a:buClr>
                          <a:schemeClr val="tx1"/>
                        </a:buClr>
                        <a:buFont typeface="Arial" panose="020B0604020202020204" pitchFamily="34" charset="0"/>
                        <a:buChar char="•"/>
                      </a:pPr>
                      <a:r>
                        <a:rPr lang="en-GB" sz="1400" b="1" kern="1200" dirty="0">
                          <a:solidFill>
                            <a:schemeClr val="tx2"/>
                          </a:solidFill>
                          <a:effectLst/>
                          <a:latin typeface="+mn-lt"/>
                          <a:ea typeface="+mn-ea"/>
                          <a:cs typeface="+mn-cs"/>
                        </a:rPr>
                        <a:t>In particular</a:t>
                      </a:r>
                      <a:r>
                        <a:rPr lang="en-GB" sz="1400" kern="1200" dirty="0">
                          <a:solidFill>
                            <a:schemeClr val="dk1"/>
                          </a:solidFill>
                          <a:effectLst/>
                          <a:latin typeface="+mn-lt"/>
                          <a:ea typeface="+mn-ea"/>
                          <a:cs typeface="+mn-cs"/>
                        </a:rPr>
                        <a:t>, for tumours </a:t>
                      </a:r>
                      <a:r>
                        <a:rPr lang="en-GB" sz="1400" b="1" kern="1200" dirty="0">
                          <a:solidFill>
                            <a:schemeClr val="tx2"/>
                          </a:solidFill>
                          <a:effectLst/>
                          <a:latin typeface="+mn-lt"/>
                          <a:ea typeface="+mn-ea"/>
                          <a:cs typeface="+mn-cs"/>
                        </a:rPr>
                        <a:t>&gt;2 cm </a:t>
                      </a:r>
                      <a:r>
                        <a:rPr lang="en-GB" sz="1400" kern="1200" dirty="0">
                          <a:solidFill>
                            <a:schemeClr val="dk1"/>
                          </a:solidFill>
                          <a:effectLst/>
                          <a:latin typeface="+mn-lt"/>
                          <a:ea typeface="+mn-ea"/>
                          <a:cs typeface="+mn-cs"/>
                        </a:rPr>
                        <a:t>when </a:t>
                      </a:r>
                      <a:r>
                        <a:rPr lang="en-GB" sz="1400" b="1" kern="1200" dirty="0">
                          <a:solidFill>
                            <a:schemeClr val="tx2"/>
                          </a:solidFill>
                          <a:effectLst/>
                          <a:latin typeface="+mn-lt"/>
                          <a:ea typeface="+mn-ea"/>
                          <a:cs typeface="+mn-cs"/>
                        </a:rPr>
                        <a:t>hepatic function </a:t>
                      </a:r>
                      <a:r>
                        <a:rPr lang="en-GB" sz="1400" kern="1200" dirty="0">
                          <a:solidFill>
                            <a:schemeClr val="dk1"/>
                          </a:solidFill>
                          <a:effectLst/>
                          <a:latin typeface="+mn-lt"/>
                          <a:ea typeface="+mn-ea"/>
                          <a:cs typeface="+mn-cs"/>
                        </a:rPr>
                        <a:t>is </a:t>
                      </a:r>
                      <a:r>
                        <a:rPr lang="en-GB" sz="1400" b="1" kern="1200" dirty="0">
                          <a:solidFill>
                            <a:schemeClr val="tx2"/>
                          </a:solidFill>
                          <a:effectLst/>
                          <a:latin typeface="+mn-lt"/>
                          <a:ea typeface="+mn-ea"/>
                          <a:cs typeface="+mn-cs"/>
                        </a:rPr>
                        <a:t>preserved</a:t>
                      </a:r>
                      <a:r>
                        <a:rPr lang="en-GB" sz="1400" kern="1200" dirty="0">
                          <a:solidFill>
                            <a:schemeClr val="dk1"/>
                          </a:solidFill>
                          <a:effectLst/>
                          <a:latin typeface="+mn-lt"/>
                          <a:ea typeface="+mn-ea"/>
                          <a:cs typeface="+mn-cs"/>
                        </a:rPr>
                        <a:t> and sufficient </a:t>
                      </a:r>
                      <a:r>
                        <a:rPr lang="en-GB" sz="1400" b="1" kern="1200" dirty="0">
                          <a:solidFill>
                            <a:schemeClr val="tx2"/>
                          </a:solidFill>
                          <a:effectLst/>
                          <a:latin typeface="+mn-lt"/>
                          <a:ea typeface="+mn-ea"/>
                          <a:cs typeface="+mn-cs"/>
                        </a:rPr>
                        <a:t>remnant liver volume </a:t>
                      </a:r>
                      <a:r>
                        <a:rPr lang="en-GB" sz="1400" kern="1200" dirty="0">
                          <a:solidFill>
                            <a:schemeClr val="dk1"/>
                          </a:solidFill>
                          <a:effectLst/>
                          <a:latin typeface="+mn-lt"/>
                          <a:ea typeface="+mn-ea"/>
                          <a:cs typeface="+mn-cs"/>
                        </a:rPr>
                        <a:t>is </a:t>
                      </a:r>
                      <a:r>
                        <a:rPr lang="en-GB" sz="1400" b="1" kern="1200" dirty="0">
                          <a:solidFill>
                            <a:schemeClr val="tx2"/>
                          </a:solidFill>
                          <a:effectLst/>
                          <a:latin typeface="+mn-lt"/>
                          <a:ea typeface="+mn-ea"/>
                          <a:cs typeface="+mn-cs"/>
                        </a:rPr>
                        <a:t>maintained</a:t>
                      </a:r>
                      <a:r>
                        <a:rPr lang="en-GB" sz="1400" kern="1200" dirty="0">
                          <a:solidFill>
                            <a:schemeClr val="tx2"/>
                          </a:solidFill>
                          <a:effectLst/>
                          <a:latin typeface="+mn-lt"/>
                          <a:ea typeface="+mn-ea"/>
                          <a:cs typeface="+mn-cs"/>
                        </a:rPr>
                        <a:t> </a:t>
                      </a:r>
                      <a:endParaRPr lang="en-GB" sz="1400" b="0"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365093">
                <a:tc>
                  <a:txBody>
                    <a:bodyPr/>
                    <a:lstStyle/>
                    <a:p>
                      <a:r>
                        <a:rPr lang="en-GB" sz="1400" kern="1200" dirty="0">
                          <a:solidFill>
                            <a:schemeClr val="dk1"/>
                          </a:solidFill>
                          <a:effectLst/>
                          <a:latin typeface="+mn-lt"/>
                          <a:ea typeface="+mn-ea"/>
                          <a:cs typeface="+mn-cs"/>
                        </a:rPr>
                        <a:t>In </a:t>
                      </a:r>
                      <a:r>
                        <a:rPr lang="en-GB" sz="1400" b="0" kern="1200" dirty="0">
                          <a:solidFill>
                            <a:schemeClr val="tx1"/>
                          </a:solidFill>
                          <a:effectLst/>
                          <a:latin typeface="+mn-lt"/>
                          <a:ea typeface="+mn-ea"/>
                          <a:cs typeface="+mn-cs"/>
                        </a:rPr>
                        <a:t>properly trained centres, </a:t>
                      </a:r>
                      <a:r>
                        <a:rPr lang="en-GB" sz="1400" b="1" kern="1200" dirty="0">
                          <a:solidFill>
                            <a:schemeClr val="tx2"/>
                          </a:solidFill>
                          <a:effectLst/>
                          <a:latin typeface="+mn-lt"/>
                          <a:ea typeface="+mn-ea"/>
                          <a:cs typeface="+mn-cs"/>
                        </a:rPr>
                        <a:t>l</a:t>
                      </a:r>
                      <a:r>
                        <a:rPr lang="en-GB" sz="1400" b="1" dirty="0">
                          <a:solidFill>
                            <a:schemeClr val="tx2"/>
                          </a:solidFill>
                        </a:rPr>
                        <a:t>iver resection </a:t>
                      </a:r>
                      <a:r>
                        <a:rPr lang="en-GB" sz="1400" b="1" kern="1200" dirty="0">
                          <a:solidFill>
                            <a:schemeClr val="tx2"/>
                          </a:solidFill>
                          <a:effectLst/>
                          <a:latin typeface="+mn-lt"/>
                          <a:ea typeface="+mn-ea"/>
                          <a:cs typeface="+mn-cs"/>
                        </a:rPr>
                        <a:t>should be considered via laparoscopic/minimally invasive approaches</a:t>
                      </a:r>
                      <a:r>
                        <a:rPr lang="en-GB" sz="1400" b="0" kern="1200" dirty="0">
                          <a:solidFill>
                            <a:schemeClr val="tx1"/>
                          </a:solidFill>
                          <a:effectLst/>
                          <a:latin typeface="+mn-lt"/>
                          <a:ea typeface="+mn-ea"/>
                          <a:cs typeface="+mn-cs"/>
                        </a:rPr>
                        <a:t>, especially </a:t>
                      </a:r>
                      <a:r>
                        <a:rPr lang="en-GB" sz="1400" kern="1200" dirty="0">
                          <a:solidFill>
                            <a:schemeClr val="dk1"/>
                          </a:solidFill>
                          <a:effectLst/>
                          <a:latin typeface="+mn-lt"/>
                          <a:ea typeface="+mn-ea"/>
                          <a:cs typeface="+mn-cs"/>
                        </a:rPr>
                        <a:t>for tumours in </a:t>
                      </a:r>
                      <a:r>
                        <a:rPr lang="en-GB" sz="1400" b="0" kern="1200" dirty="0">
                          <a:solidFill>
                            <a:schemeClr val="dk1"/>
                          </a:solidFill>
                          <a:effectLst/>
                          <a:latin typeface="+mn-lt"/>
                          <a:ea typeface="+mn-ea"/>
                          <a:cs typeface="+mn-cs"/>
                        </a:rPr>
                        <a:t>anterolateral</a:t>
                      </a:r>
                      <a:r>
                        <a:rPr lang="en-GB" sz="1400" kern="1200" dirty="0">
                          <a:solidFill>
                            <a:schemeClr val="dk1"/>
                          </a:solidFill>
                          <a:effectLst/>
                          <a:latin typeface="+mn-lt"/>
                          <a:ea typeface="+mn-ea"/>
                          <a:cs typeface="+mn-cs"/>
                        </a:rPr>
                        <a:t> and superficial locations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Weak</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1956657687"/>
                  </a:ext>
                </a:extLst>
              </a:tr>
              <a:tr h="0">
                <a:tc>
                  <a:txBody>
                    <a:bodyPr/>
                    <a:lstStyle/>
                    <a:p>
                      <a:r>
                        <a:rPr lang="en-GB" sz="1400" kern="1200" dirty="0">
                          <a:solidFill>
                            <a:schemeClr val="dk1"/>
                          </a:solidFill>
                          <a:effectLst/>
                          <a:latin typeface="+mn-lt"/>
                          <a:ea typeface="+mn-ea"/>
                          <a:cs typeface="+mn-cs"/>
                        </a:rPr>
                        <a:t>HCC presenting with two or three nodules within Milan criteria may be eligible for l</a:t>
                      </a:r>
                      <a:r>
                        <a:rPr lang="en-GB" sz="1400" dirty="0"/>
                        <a:t>iver resection </a:t>
                      </a:r>
                      <a:r>
                        <a:rPr lang="en-GB" sz="1400" kern="1200" dirty="0">
                          <a:solidFill>
                            <a:schemeClr val="dk1"/>
                          </a:solidFill>
                          <a:effectLst/>
                          <a:latin typeface="+mn-lt"/>
                          <a:ea typeface="+mn-ea"/>
                          <a:cs typeface="+mn-cs"/>
                        </a:rPr>
                        <a:t>depending on:</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Performance status</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Co-morbidities</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Preservation of liver function and remnant volume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Weak</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7" name="Group 16">
            <a:extLst>
              <a:ext uri="{FF2B5EF4-FFF2-40B4-BE49-F238E27FC236}">
                <a16:creationId xmlns:a16="http://schemas.microsoft.com/office/drawing/2014/main" xmlns="" id="{4EBB81EB-B4BD-4A40-B297-ECE305031C16}"/>
              </a:ext>
            </a:extLst>
          </p:cNvPr>
          <p:cNvGrpSpPr/>
          <p:nvPr/>
        </p:nvGrpSpPr>
        <p:grpSpPr>
          <a:xfrm>
            <a:off x="4375846" y="2492896"/>
            <a:ext cx="3693418" cy="276999"/>
            <a:chOff x="4262958" y="3212976"/>
            <a:chExt cx="3693418" cy="276999"/>
          </a:xfrm>
        </p:grpSpPr>
        <p:sp>
          <p:nvSpPr>
            <p:cNvPr id="18" name="Rectangle 17">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21" name="TextBox 20">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22" name="Picture 21">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715305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C76106-6F77-4350-8F13-A08263C54AD2}"/>
              </a:ext>
            </a:extLst>
          </p:cNvPr>
          <p:cNvSpPr>
            <a:spLocks noGrp="1"/>
          </p:cNvSpPr>
          <p:nvPr>
            <p:ph type="title"/>
          </p:nvPr>
        </p:nvSpPr>
        <p:spPr/>
        <p:txBody>
          <a:bodyPr>
            <a:noAutofit/>
          </a:bodyPr>
          <a:lstStyle/>
          <a:p>
            <a:r>
              <a:rPr lang="en-GB" sz="2500" dirty="0"/>
              <a:t>Minimally invasive/laparoscopic resection for HCC</a:t>
            </a:r>
          </a:p>
        </p:txBody>
      </p:sp>
      <p:sp>
        <p:nvSpPr>
          <p:cNvPr id="3" name="Text Placeholder 2">
            <a:extLst>
              <a:ext uri="{FF2B5EF4-FFF2-40B4-BE49-F238E27FC236}">
                <a16:creationId xmlns:a16="http://schemas.microsoft.com/office/drawing/2014/main" xmlns="" id="{8D387BC8-6390-41BD-B7B5-717CAD3AA86A}"/>
              </a:ext>
            </a:extLst>
          </p:cNvPr>
          <p:cNvSpPr>
            <a:spLocks noGrp="1"/>
          </p:cNvSpPr>
          <p:nvPr>
            <p:ph type="body" sz="quarter" idx="10"/>
          </p:nvPr>
        </p:nvSpPr>
        <p:spPr/>
        <p:txBody>
          <a:bodyPr/>
          <a:lstStyle/>
          <a:p>
            <a:r>
              <a:rPr lang="en-GB"/>
              <a:t>EASL CPG HCC. J Hepatol 2018; doi: 10.1016/j.jhep.2018.03.019</a:t>
            </a:r>
          </a:p>
        </p:txBody>
      </p:sp>
      <p:sp>
        <p:nvSpPr>
          <p:cNvPr id="6" name="Content Placeholder 5"/>
          <p:cNvSpPr>
            <a:spLocks noGrp="1"/>
          </p:cNvSpPr>
          <p:nvPr>
            <p:ph sz="half" idx="1"/>
          </p:nvPr>
        </p:nvSpPr>
        <p:spPr/>
        <p:txBody>
          <a:bodyPr/>
          <a:lstStyle/>
          <a:p>
            <a:r>
              <a:rPr lang="en-GB" dirty="0"/>
              <a:t>Laparoscopic-robotic resection for HCC located in superficial- peripheral positions of the liver provides optimal survival outcomes</a:t>
            </a:r>
          </a:p>
          <a:p>
            <a:pPr lvl="1"/>
            <a:r>
              <a:rPr lang="en-GB" dirty="0"/>
              <a:t>While minimizing complications and hospital stay</a:t>
            </a:r>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b="19257"/>
          <a:stretch/>
        </p:blipFill>
        <p:spPr>
          <a:xfrm>
            <a:off x="503548" y="2528900"/>
            <a:ext cx="7916380" cy="2338300"/>
          </a:xfrm>
          <a:prstGeom prst="rect">
            <a:avLst/>
          </a:prstGeom>
        </p:spPr>
      </p:pic>
      <p:pic>
        <p:nvPicPr>
          <p:cNvPr id="7" name="Picture 6">
            <a:hlinkClick r:id="rId4"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
        <p:nvSpPr>
          <p:cNvPr id="5" name="TextBox 4">
            <a:extLst>
              <a:ext uri="{FF2B5EF4-FFF2-40B4-BE49-F238E27FC236}">
                <a16:creationId xmlns:a16="http://schemas.microsoft.com/office/drawing/2014/main" xmlns="" id="{D2D772E6-69C0-4FBE-92F0-7DD1B52F618A}"/>
              </a:ext>
            </a:extLst>
          </p:cNvPr>
          <p:cNvSpPr txBox="1"/>
          <p:nvPr/>
        </p:nvSpPr>
        <p:spPr>
          <a:xfrm>
            <a:off x="575556" y="4840412"/>
            <a:ext cx="2196244" cy="276999"/>
          </a:xfrm>
          <a:prstGeom prst="rect">
            <a:avLst/>
          </a:prstGeom>
          <a:noFill/>
        </p:spPr>
        <p:txBody>
          <a:bodyPr wrap="square" rtlCol="0">
            <a:spAutoFit/>
          </a:bodyPr>
          <a:lstStyle/>
          <a:p>
            <a:pPr algn="ctr"/>
            <a:r>
              <a:rPr lang="en-US" sz="1200" dirty="0"/>
              <a:t>Scan detection of liver </a:t>
            </a:r>
            <a:r>
              <a:rPr lang="en-US" sz="1200" dirty="0" err="1"/>
              <a:t>tumour</a:t>
            </a:r>
            <a:r>
              <a:rPr lang="en-US" sz="1200" dirty="0"/>
              <a:t> </a:t>
            </a:r>
            <a:endParaRPr lang="en-GB" sz="1200" dirty="0"/>
          </a:p>
        </p:txBody>
      </p:sp>
      <p:sp>
        <p:nvSpPr>
          <p:cNvPr id="8" name="TextBox 7">
            <a:extLst>
              <a:ext uri="{FF2B5EF4-FFF2-40B4-BE49-F238E27FC236}">
                <a16:creationId xmlns:a16="http://schemas.microsoft.com/office/drawing/2014/main" xmlns="" id="{EC7AB82D-D525-4E6A-83FE-DE4B02F9DCB6}"/>
              </a:ext>
            </a:extLst>
          </p:cNvPr>
          <p:cNvSpPr txBox="1"/>
          <p:nvPr/>
        </p:nvSpPr>
        <p:spPr>
          <a:xfrm>
            <a:off x="2987208" y="4840412"/>
            <a:ext cx="2916940" cy="461665"/>
          </a:xfrm>
          <a:prstGeom prst="rect">
            <a:avLst/>
          </a:prstGeom>
          <a:noFill/>
        </p:spPr>
        <p:txBody>
          <a:bodyPr wrap="square" rtlCol="0">
            <a:spAutoFit/>
          </a:bodyPr>
          <a:lstStyle/>
          <a:p>
            <a:pPr algn="ctr"/>
            <a:r>
              <a:rPr lang="en-US" sz="1200" dirty="0"/>
              <a:t>Laparoscopic treatment of the affected organ through small openings</a:t>
            </a:r>
            <a:endParaRPr lang="en-GB" sz="1200" dirty="0"/>
          </a:p>
        </p:txBody>
      </p:sp>
      <p:sp>
        <p:nvSpPr>
          <p:cNvPr id="9" name="TextBox 8">
            <a:extLst>
              <a:ext uri="{FF2B5EF4-FFF2-40B4-BE49-F238E27FC236}">
                <a16:creationId xmlns:a16="http://schemas.microsoft.com/office/drawing/2014/main" xmlns="" id="{0461EEDF-F4AD-48EB-8564-FA26E8CA16EC}"/>
              </a:ext>
            </a:extLst>
          </p:cNvPr>
          <p:cNvSpPr txBox="1"/>
          <p:nvPr/>
        </p:nvSpPr>
        <p:spPr>
          <a:xfrm>
            <a:off x="5917324" y="4840412"/>
            <a:ext cx="2543108" cy="646331"/>
          </a:xfrm>
          <a:prstGeom prst="rect">
            <a:avLst/>
          </a:prstGeom>
          <a:noFill/>
        </p:spPr>
        <p:txBody>
          <a:bodyPr wrap="square" rtlCol="0">
            <a:spAutoFit/>
          </a:bodyPr>
          <a:lstStyle/>
          <a:p>
            <a:pPr algn="ctr"/>
            <a:r>
              <a:rPr lang="en-US" sz="1200" dirty="0"/>
              <a:t>Removal of affected region</a:t>
            </a:r>
            <a:br>
              <a:rPr lang="en-US" sz="1200" dirty="0"/>
            </a:br>
            <a:r>
              <a:rPr lang="en-US" sz="1200" dirty="0"/>
              <a:t>Minimal signs of invasive surgery and rapid patient recovery</a:t>
            </a:r>
            <a:endParaRPr lang="en-GB" sz="1200" dirty="0"/>
          </a:p>
        </p:txBody>
      </p:sp>
    </p:spTree>
    <p:extLst>
      <p:ext uri="{BB962C8B-B14F-4D97-AF65-F5344CB8AC3E}">
        <p14:creationId xmlns:p14="http://schemas.microsoft.com/office/powerpoint/2010/main" val="721534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normAutofit/>
          </a:bodyPr>
          <a:lstStyle/>
          <a:p>
            <a:r>
              <a:rPr lang="en-GB" sz="2400" dirty="0"/>
              <a:t>Liver resection contraindications and follow-up </a:t>
            </a:r>
            <a:endParaRPr lang="en-US" sz="2400"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endParaRPr lang="en-GB" dirty="0"/>
          </a:p>
          <a:p>
            <a:r>
              <a:rPr lang="en-GB" dirty="0"/>
              <a:t>*Follow-up intervals are not clearly defined. In the first year, 3–4-month intervals are practical</a:t>
            </a:r>
          </a:p>
          <a:p>
            <a:r>
              <a:rPr lang="en-GB"/>
              <a:t>EASL CPG HCC. J Hepatol 2018; doi: 10.1016/j.jhep.2018.03.019</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pPr>
              <a:buClr>
                <a:schemeClr val="tx2"/>
              </a:buClr>
            </a:pPr>
            <a:r>
              <a:rPr lang="en-GB" dirty="0"/>
              <a:t>A substantial proportion of patients with HCC present with </a:t>
            </a:r>
            <a:br>
              <a:rPr lang="en-GB" dirty="0"/>
            </a:br>
            <a:r>
              <a:rPr lang="en-GB" dirty="0"/>
              <a:t>tumour-related portal vein thrombosis</a:t>
            </a:r>
          </a:p>
          <a:p>
            <a:pPr lvl="1"/>
            <a:r>
              <a:rPr lang="en-GB" dirty="0"/>
              <a:t>Disease at advanced stage and not amenable to curative treatment</a:t>
            </a:r>
          </a:p>
          <a:p>
            <a:r>
              <a:rPr lang="en-GB" dirty="0"/>
              <a:t>Tumour recurrence complicates 70% of cases at 5 years</a:t>
            </a:r>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848504811"/>
              </p:ext>
            </p:extLst>
          </p:nvPr>
        </p:nvGraphicFramePr>
        <p:xfrm>
          <a:off x="763226" y="3032956"/>
          <a:ext cx="7313614" cy="2712720"/>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marL="285750" indent="-285750">
                        <a:buFont typeface="Arial" panose="020B0604020202020204" pitchFamily="34" charset="0"/>
                        <a:buChar char="•"/>
                      </a:pPr>
                      <a:r>
                        <a:rPr lang="en-GB" sz="1400" kern="1200" dirty="0">
                          <a:solidFill>
                            <a:schemeClr val="dk1"/>
                          </a:solidFill>
                          <a:effectLst/>
                          <a:latin typeface="+mn-lt"/>
                          <a:ea typeface="+mn-ea"/>
                          <a:cs typeface="+mn-cs"/>
                        </a:rPr>
                        <a:t>HCC-related </a:t>
                      </a:r>
                      <a:r>
                        <a:rPr lang="en-GB" sz="1400" b="1" kern="1200" dirty="0">
                          <a:solidFill>
                            <a:schemeClr val="tx2"/>
                          </a:solidFill>
                          <a:effectLst/>
                          <a:latin typeface="+mn-lt"/>
                          <a:ea typeface="+mn-ea"/>
                          <a:cs typeface="+mn-cs"/>
                        </a:rPr>
                        <a:t>macrovascular invasion </a:t>
                      </a:r>
                      <a:r>
                        <a:rPr lang="en-GB" sz="1400" kern="1200" dirty="0">
                          <a:solidFill>
                            <a:schemeClr val="dk1"/>
                          </a:solidFill>
                          <a:effectLst/>
                          <a:latin typeface="+mn-lt"/>
                          <a:ea typeface="+mn-ea"/>
                          <a:cs typeface="+mn-cs"/>
                        </a:rPr>
                        <a:t>is a </a:t>
                      </a:r>
                      <a:r>
                        <a:rPr lang="en-GB" sz="1400" b="1" kern="1200" dirty="0">
                          <a:solidFill>
                            <a:schemeClr val="tx2"/>
                          </a:solidFill>
                          <a:effectLst/>
                          <a:latin typeface="+mn-lt"/>
                          <a:ea typeface="+mn-ea"/>
                          <a:cs typeface="+mn-cs"/>
                        </a:rPr>
                        <a:t>contraindication</a:t>
                      </a:r>
                      <a:r>
                        <a:rPr lang="en-GB" sz="1400" kern="1200" dirty="0">
                          <a:solidFill>
                            <a:schemeClr val="dk1"/>
                          </a:solidFill>
                          <a:effectLst/>
                          <a:latin typeface="+mn-lt"/>
                          <a:ea typeface="+mn-ea"/>
                          <a:cs typeface="+mn-cs"/>
                        </a:rPr>
                        <a:t> for liver resection </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Intervention on distal portal invasion – at segmental or </a:t>
                      </a:r>
                      <a:br>
                        <a:rPr lang="en-GB" sz="1400" kern="1200" dirty="0">
                          <a:solidFill>
                            <a:schemeClr val="dk1"/>
                          </a:solidFill>
                          <a:effectLst/>
                          <a:latin typeface="+mn-lt"/>
                          <a:ea typeface="+mn-ea"/>
                          <a:cs typeface="+mn-cs"/>
                        </a:rPr>
                      </a:br>
                      <a:r>
                        <a:rPr lang="en-GB" sz="1400" kern="1200" dirty="0">
                          <a:solidFill>
                            <a:schemeClr val="dk1"/>
                          </a:solidFill>
                          <a:effectLst/>
                          <a:latin typeface="+mn-lt"/>
                          <a:ea typeface="+mn-ea"/>
                          <a:cs typeface="+mn-cs"/>
                        </a:rPr>
                        <a:t>sub-segmental level – deserves investigations within prospectively designed protocols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hMerge="1">
                  <a:txBody>
                    <a:bodyPr/>
                    <a:lstStyle/>
                    <a:p>
                      <a:pPr algn="ct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365093">
                <a:tc>
                  <a:txBody>
                    <a:bodyPr/>
                    <a:lstStyle/>
                    <a:p>
                      <a:r>
                        <a:rPr lang="en-GB" sz="1400" b="1" kern="1200" dirty="0">
                          <a:solidFill>
                            <a:schemeClr val="tx2"/>
                          </a:solidFill>
                          <a:effectLst/>
                          <a:latin typeface="+mn-lt"/>
                          <a:ea typeface="+mn-ea"/>
                          <a:cs typeface="+mn-cs"/>
                        </a:rPr>
                        <a:t>Neoadjuvant</a:t>
                      </a:r>
                      <a:r>
                        <a:rPr lang="en-GB" sz="1400" kern="1200" dirty="0">
                          <a:solidFill>
                            <a:schemeClr val="dk1"/>
                          </a:solidFill>
                          <a:effectLst/>
                          <a:latin typeface="+mn-lt"/>
                          <a:ea typeface="+mn-ea"/>
                          <a:cs typeface="+mn-cs"/>
                        </a:rPr>
                        <a:t> or </a:t>
                      </a:r>
                      <a:r>
                        <a:rPr lang="en-GB" sz="1400" b="1" kern="1200" dirty="0">
                          <a:solidFill>
                            <a:schemeClr val="tx2"/>
                          </a:solidFill>
                          <a:effectLst/>
                          <a:latin typeface="+mn-lt"/>
                          <a:ea typeface="+mn-ea"/>
                          <a:cs typeface="+mn-cs"/>
                        </a:rPr>
                        <a:t>adjuvant therapies </a:t>
                      </a:r>
                      <a:r>
                        <a:rPr lang="en-GB" sz="1400" kern="1200" dirty="0">
                          <a:solidFill>
                            <a:schemeClr val="dk1"/>
                          </a:solidFill>
                          <a:effectLst/>
                          <a:latin typeface="+mn-lt"/>
                          <a:ea typeface="+mn-ea"/>
                          <a:cs typeface="+mn-cs"/>
                        </a:rPr>
                        <a:t>are </a:t>
                      </a:r>
                      <a:r>
                        <a:rPr lang="en-GB" sz="1400" b="1" kern="1200" dirty="0">
                          <a:solidFill>
                            <a:schemeClr val="tx2"/>
                          </a:solidFill>
                          <a:effectLst/>
                          <a:latin typeface="+mn-lt"/>
                          <a:ea typeface="+mn-ea"/>
                          <a:cs typeface="+mn-cs"/>
                        </a:rPr>
                        <a:t>not recommended </a:t>
                      </a:r>
                      <a:r>
                        <a:rPr lang="en-GB" sz="1400" kern="1200" dirty="0">
                          <a:solidFill>
                            <a:schemeClr val="dk1"/>
                          </a:solidFill>
                          <a:effectLst/>
                          <a:latin typeface="+mn-lt"/>
                          <a:ea typeface="+mn-ea"/>
                          <a:cs typeface="+mn-cs"/>
                        </a:rPr>
                        <a:t>because they have not been proven to improve the outcome of patients treated with resection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1956657687"/>
                  </a:ext>
                </a:extLst>
              </a:tr>
              <a:tr h="0">
                <a:tc>
                  <a:txBody>
                    <a:bodyPr/>
                    <a:lstStyle/>
                    <a:p>
                      <a:r>
                        <a:rPr lang="en-GB" sz="1400" b="1" kern="1200" dirty="0">
                          <a:solidFill>
                            <a:schemeClr val="tx2"/>
                          </a:solidFill>
                          <a:effectLst/>
                          <a:latin typeface="+mn-lt"/>
                          <a:ea typeface="+mn-ea"/>
                          <a:cs typeface="+mn-cs"/>
                        </a:rPr>
                        <a:t>Follow-up*</a:t>
                      </a:r>
                      <a:r>
                        <a:rPr lang="en-GB" sz="1400" kern="1200" dirty="0">
                          <a:solidFill>
                            <a:schemeClr val="dk1"/>
                          </a:solidFill>
                          <a:effectLst/>
                          <a:latin typeface="+mn-lt"/>
                          <a:ea typeface="+mn-ea"/>
                          <a:cs typeface="+mn-cs"/>
                        </a:rPr>
                        <a:t> after resection with curative intent is </a:t>
                      </a:r>
                      <a:r>
                        <a:rPr lang="en-GB" sz="1400" b="1" kern="1200" dirty="0">
                          <a:solidFill>
                            <a:schemeClr val="tx2"/>
                          </a:solidFill>
                          <a:effectLst/>
                          <a:latin typeface="+mn-lt"/>
                          <a:ea typeface="+mn-ea"/>
                          <a:cs typeface="+mn-cs"/>
                        </a:rPr>
                        <a:t>recommended</a:t>
                      </a:r>
                      <a:r>
                        <a:rPr lang="en-GB" sz="1400" kern="1200" dirty="0">
                          <a:solidFill>
                            <a:schemeClr val="tx2"/>
                          </a:solidFill>
                          <a:effectLst/>
                          <a:latin typeface="+mn-lt"/>
                          <a:ea typeface="+mn-ea"/>
                          <a:cs typeface="+mn-cs"/>
                        </a:rPr>
                        <a:t> </a:t>
                      </a:r>
                      <a:r>
                        <a:rPr lang="en-GB" sz="1400" kern="1200" dirty="0">
                          <a:solidFill>
                            <a:schemeClr val="dk1"/>
                          </a:solidFill>
                          <a:effectLst/>
                          <a:latin typeface="+mn-lt"/>
                          <a:ea typeface="+mn-ea"/>
                          <a:cs typeface="+mn-cs"/>
                        </a:rPr>
                        <a:t>because of </a:t>
                      </a:r>
                      <a:r>
                        <a:rPr lang="en-GB" sz="1400" b="1" kern="1200" dirty="0">
                          <a:solidFill>
                            <a:schemeClr val="tx2"/>
                          </a:solidFill>
                          <a:effectLst/>
                          <a:latin typeface="+mn-lt"/>
                          <a:ea typeface="+mn-ea"/>
                          <a:cs typeface="+mn-cs"/>
                        </a:rPr>
                        <a:t>high rates of treatable recurrence </a:t>
                      </a: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377576" y="3032956"/>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2483698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normAutofit/>
          </a:bodyPr>
          <a:lstStyle/>
          <a:p>
            <a:r>
              <a:rPr lang="en-GB" dirty="0"/>
              <a:t>Treatment of HCC: liver transplantation</a:t>
            </a:r>
            <a:endParaRPr lang="en-US"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a:xfrm>
            <a:off x="4925" y="6129300"/>
            <a:ext cx="7519403" cy="727621"/>
          </a:xfrm>
        </p:spPr>
        <p:txBody>
          <a:bodyPr/>
          <a:lstStyle/>
          <a:p>
            <a:endParaRPr lang="en-GB" dirty="0"/>
          </a:p>
          <a:p>
            <a:r>
              <a:rPr lang="en-GB" dirty="0">
                <a:solidFill>
                  <a:schemeClr val="dk1"/>
                </a:solidFill>
              </a:rPr>
              <a:t>*That consider surrogates of tumour biology and response to neoadjuvant treatments to bridge or downstage tumours in combination with tumour size and number of nodules: these criteria should be investigated and determined </a:t>
            </a:r>
            <a:r>
              <a:rPr lang="en-GB" i="1" dirty="0">
                <a:solidFill>
                  <a:schemeClr val="dk1"/>
                </a:solidFill>
              </a:rPr>
              <a:t>a priori</a:t>
            </a:r>
            <a:r>
              <a:rPr lang="en-GB" dirty="0">
                <a:solidFill>
                  <a:schemeClr val="dk1"/>
                </a:solidFill>
              </a:rPr>
              <a:t>, validated prospectively and auditable at any time</a:t>
            </a:r>
            <a:endParaRPr lang="en-GB" dirty="0"/>
          </a:p>
          <a:p>
            <a:r>
              <a:rPr lang="en-GB"/>
              <a:t>EASL CPG HCC. J Hepatol 2018; doi: 10.1016/j.jhep.2018.03.019</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Together with NAFLD/NASH, HCC is the fastest growing </a:t>
            </a:r>
            <a:br>
              <a:rPr lang="en-GB" dirty="0"/>
            </a:br>
            <a:r>
              <a:rPr lang="en-GB" dirty="0"/>
              <a:t>indication </a:t>
            </a:r>
            <a:r>
              <a:rPr lang="en-GB"/>
              <a:t>for LT</a:t>
            </a:r>
            <a:endParaRPr lang="en-GB" dirty="0"/>
          </a:p>
          <a:p>
            <a:r>
              <a:rPr lang="en-GB" dirty="0"/>
              <a:t>Milan criteria are the benchmark for selecting patients </a:t>
            </a:r>
            <a:r>
              <a:rPr lang="en-GB"/>
              <a:t>for LT</a:t>
            </a:r>
            <a:endParaRPr lang="en-GB" dirty="0"/>
          </a:p>
          <a:p>
            <a:pPr lvl="1"/>
            <a:r>
              <a:rPr lang="en-GB" dirty="0"/>
              <a:t>Basis for comparison with other suggested criteria</a:t>
            </a:r>
          </a:p>
          <a:p>
            <a:pPr>
              <a:buClr>
                <a:schemeClr val="tx2"/>
              </a:buClr>
            </a:pPr>
            <a:endParaRPr lang="en-GB" dirty="0"/>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220795403"/>
              </p:ext>
            </p:extLst>
          </p:nvPr>
        </p:nvGraphicFramePr>
        <p:xfrm>
          <a:off x="767804" y="2852936"/>
          <a:ext cx="7313614" cy="3017520"/>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kern="1200">
                          <a:solidFill>
                            <a:schemeClr val="dk1"/>
                          </a:solidFill>
                          <a:effectLst/>
                          <a:latin typeface="+mn-lt"/>
                          <a:ea typeface="+mn-ea"/>
                          <a:cs typeface="+mn-cs"/>
                        </a:rPr>
                        <a:t>LT </a:t>
                      </a:r>
                      <a:r>
                        <a:rPr lang="en-GB" sz="1400" kern="1200" dirty="0">
                          <a:solidFill>
                            <a:schemeClr val="dk1"/>
                          </a:solidFill>
                          <a:effectLst/>
                          <a:latin typeface="+mn-lt"/>
                          <a:ea typeface="+mn-ea"/>
                          <a:cs typeface="+mn-cs"/>
                        </a:rPr>
                        <a:t>is recommended as the </a:t>
                      </a:r>
                      <a:r>
                        <a:rPr lang="en-GB" sz="1400" b="1" kern="1200" dirty="0">
                          <a:solidFill>
                            <a:schemeClr val="tx2"/>
                          </a:solidFill>
                          <a:effectLst/>
                          <a:latin typeface="+mn-lt"/>
                          <a:ea typeface="+mn-ea"/>
                          <a:cs typeface="+mn-cs"/>
                        </a:rPr>
                        <a:t>first-line option</a:t>
                      </a:r>
                      <a:r>
                        <a:rPr lang="en-GB" sz="1400" b="1" kern="1200" dirty="0">
                          <a:solidFill>
                            <a:schemeClr val="accent1"/>
                          </a:solidFill>
                          <a:effectLst/>
                          <a:latin typeface="+mn-lt"/>
                          <a:ea typeface="+mn-ea"/>
                          <a:cs typeface="+mn-cs"/>
                        </a:rPr>
                        <a:t> </a:t>
                      </a:r>
                      <a:r>
                        <a:rPr lang="en-GB" sz="1400" kern="1200" dirty="0">
                          <a:solidFill>
                            <a:schemeClr val="dk1"/>
                          </a:solidFill>
                          <a:effectLst/>
                          <a:latin typeface="+mn-lt"/>
                          <a:ea typeface="+mn-ea"/>
                          <a:cs typeface="+mn-cs"/>
                        </a:rPr>
                        <a:t>for HCC </a:t>
                      </a:r>
                      <a:r>
                        <a:rPr lang="en-GB" sz="1400" b="1" kern="1200" dirty="0">
                          <a:solidFill>
                            <a:schemeClr val="tx2"/>
                          </a:solidFill>
                          <a:effectLst/>
                          <a:latin typeface="+mn-lt"/>
                          <a:ea typeface="+mn-ea"/>
                          <a:cs typeface="+mn-cs"/>
                        </a:rPr>
                        <a:t>within Milan criteria</a:t>
                      </a:r>
                      <a:r>
                        <a:rPr lang="en-GB" sz="1400" kern="1200" dirty="0">
                          <a:solidFill>
                            <a:schemeClr val="dk1"/>
                          </a:solidFill>
                          <a:effectLst/>
                          <a:latin typeface="+mn-lt"/>
                          <a:ea typeface="+mn-ea"/>
                          <a:cs typeface="+mn-cs"/>
                        </a:rPr>
                        <a:t> but </a:t>
                      </a:r>
                      <a:r>
                        <a:rPr lang="en-GB" sz="1400" b="1" kern="1200" dirty="0">
                          <a:solidFill>
                            <a:schemeClr val="tx2"/>
                          </a:solidFill>
                          <a:effectLst/>
                          <a:latin typeface="+mn-lt"/>
                          <a:ea typeface="+mn-ea"/>
                          <a:cs typeface="+mn-cs"/>
                        </a:rPr>
                        <a:t>unsuitable for resection </a:t>
                      </a:r>
                      <a:endParaRPr lang="en-GB" sz="14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365093">
                <a:tc>
                  <a:txBody>
                    <a:bodyPr/>
                    <a:lstStyle/>
                    <a:p>
                      <a:r>
                        <a:rPr lang="en-GB" sz="1400" b="1" kern="1200" dirty="0">
                          <a:solidFill>
                            <a:schemeClr val="tx2"/>
                          </a:solidFill>
                          <a:effectLst/>
                          <a:latin typeface="+mn-lt"/>
                          <a:ea typeface="+mn-ea"/>
                          <a:cs typeface="+mn-cs"/>
                        </a:rPr>
                        <a:t>Consensus on expanded criteria </a:t>
                      </a:r>
                      <a:r>
                        <a:rPr lang="en-GB" sz="1400" b="1" kern="1200">
                          <a:solidFill>
                            <a:schemeClr val="tx2"/>
                          </a:solidFill>
                          <a:effectLst/>
                          <a:latin typeface="+mn-lt"/>
                          <a:ea typeface="+mn-ea"/>
                          <a:cs typeface="+mn-cs"/>
                        </a:rPr>
                        <a:t>for LT </a:t>
                      </a:r>
                      <a:r>
                        <a:rPr lang="en-GB" sz="1400" b="1" kern="1200" dirty="0">
                          <a:solidFill>
                            <a:schemeClr val="tx2"/>
                          </a:solidFill>
                          <a:effectLst/>
                          <a:latin typeface="+mn-lt"/>
                          <a:ea typeface="+mn-ea"/>
                          <a:cs typeface="+mn-cs"/>
                        </a:rPr>
                        <a:t>in HCC has not been reached</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Patients outside Milan criteria can be considered </a:t>
                      </a:r>
                      <a:r>
                        <a:rPr lang="en-GB" sz="1400" kern="1200">
                          <a:solidFill>
                            <a:schemeClr val="dk1"/>
                          </a:solidFill>
                          <a:effectLst/>
                          <a:latin typeface="+mn-lt"/>
                          <a:ea typeface="+mn-ea"/>
                          <a:cs typeface="+mn-cs"/>
                        </a:rPr>
                        <a:t>for LT </a:t>
                      </a:r>
                      <a:r>
                        <a:rPr lang="en-GB" sz="1400" kern="1200" dirty="0">
                          <a:solidFill>
                            <a:schemeClr val="dk1"/>
                          </a:solidFill>
                          <a:effectLst/>
                          <a:latin typeface="+mn-lt"/>
                          <a:ea typeface="+mn-ea"/>
                          <a:cs typeface="+mn-cs"/>
                        </a:rPr>
                        <a:t>after successful downstaging to within Milan criteria, within defined protocols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Weak</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1956657687"/>
                  </a:ext>
                </a:extLst>
              </a:tr>
              <a:tr h="365093">
                <a:tc>
                  <a:txBody>
                    <a:bodyPr/>
                    <a:lstStyle/>
                    <a:p>
                      <a:r>
                        <a:rPr lang="en-GB" sz="1400" b="1" kern="1200" dirty="0">
                          <a:solidFill>
                            <a:schemeClr val="tx2"/>
                          </a:solidFill>
                          <a:effectLst/>
                          <a:latin typeface="+mn-lt"/>
                          <a:ea typeface="+mn-ea"/>
                          <a:cs typeface="+mn-cs"/>
                        </a:rPr>
                        <a:t>Composite criteria</a:t>
                      </a:r>
                      <a:r>
                        <a:rPr lang="en-GB" sz="1400" kern="1200" dirty="0">
                          <a:solidFill>
                            <a:schemeClr val="dk1"/>
                          </a:solidFill>
                          <a:effectLst/>
                          <a:latin typeface="+mn-lt"/>
                          <a:ea typeface="+mn-ea"/>
                          <a:cs typeface="+mn-cs"/>
                        </a:rPr>
                        <a:t>,* are </a:t>
                      </a:r>
                      <a:r>
                        <a:rPr lang="en-GB" sz="1400" b="1" kern="1200" dirty="0">
                          <a:solidFill>
                            <a:schemeClr val="tx2"/>
                          </a:solidFill>
                          <a:effectLst/>
                          <a:latin typeface="+mn-lt"/>
                          <a:ea typeface="+mn-ea"/>
                          <a:cs typeface="+mn-cs"/>
                        </a:rPr>
                        <a:t>likely</a:t>
                      </a:r>
                      <a:r>
                        <a:rPr lang="en-GB" sz="1400" kern="1200" dirty="0">
                          <a:solidFill>
                            <a:schemeClr val="dk1"/>
                          </a:solidFill>
                          <a:effectLst/>
                          <a:latin typeface="+mn-lt"/>
                          <a:ea typeface="+mn-ea"/>
                          <a:cs typeface="+mn-cs"/>
                        </a:rPr>
                        <a:t> to </a:t>
                      </a:r>
                      <a:r>
                        <a:rPr lang="en-GB" sz="1400" b="1" kern="1200" dirty="0">
                          <a:solidFill>
                            <a:schemeClr val="tx2"/>
                          </a:solidFill>
                          <a:effectLst/>
                          <a:latin typeface="+mn-lt"/>
                          <a:ea typeface="+mn-ea"/>
                          <a:cs typeface="+mn-cs"/>
                        </a:rPr>
                        <a:t>replace conventional criteria </a:t>
                      </a:r>
                      <a:r>
                        <a:rPr lang="en-GB" sz="1400" kern="1200" dirty="0">
                          <a:solidFill>
                            <a:schemeClr val="dk1"/>
                          </a:solidFill>
                          <a:effectLst/>
                          <a:latin typeface="+mn-lt"/>
                          <a:ea typeface="+mn-ea"/>
                          <a:cs typeface="+mn-cs"/>
                        </a:rPr>
                        <a:t>for defining transplant</a:t>
                      </a:r>
                      <a:r>
                        <a:rPr lang="en-GB" sz="1400" kern="1200" baseline="0" dirty="0">
                          <a:solidFill>
                            <a:schemeClr val="dk1"/>
                          </a:solidFill>
                          <a:effectLst/>
                          <a:latin typeface="+mn-lt"/>
                          <a:ea typeface="+mn-ea"/>
                          <a:cs typeface="+mn-cs"/>
                        </a:rPr>
                        <a:t> feasibility</a:t>
                      </a:r>
                      <a:r>
                        <a:rPr lang="en-GB" sz="1400" kern="1200" dirty="0">
                          <a:solidFill>
                            <a:schemeClr val="dk1"/>
                          </a:solidFill>
                          <a:effectLst/>
                          <a:latin typeface="+mn-lt"/>
                          <a:ea typeface="+mn-ea"/>
                          <a:cs typeface="+mn-cs"/>
                        </a:rPr>
                        <a:t>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1115716427"/>
                  </a:ext>
                </a:extLst>
              </a:tr>
              <a:tr h="0">
                <a:tc>
                  <a:txBody>
                    <a:bodyPr/>
                    <a:lstStyle/>
                    <a:p>
                      <a:r>
                        <a:rPr lang="en-GB" sz="1400" kern="1200" dirty="0">
                          <a:solidFill>
                            <a:schemeClr val="dk1"/>
                          </a:solidFill>
                          <a:effectLst/>
                          <a:latin typeface="+mn-lt"/>
                          <a:ea typeface="+mn-ea"/>
                          <a:cs typeface="+mn-cs"/>
                        </a:rPr>
                        <a:t>Tumour vascular invasion and extrahepatic metastases are an </a:t>
                      </a:r>
                      <a:r>
                        <a:rPr lang="en-GB" sz="1400" b="1" kern="1200" dirty="0">
                          <a:solidFill>
                            <a:schemeClr val="tx2"/>
                          </a:solidFill>
                          <a:effectLst/>
                          <a:latin typeface="+mn-lt"/>
                          <a:ea typeface="+mn-ea"/>
                          <a:cs typeface="+mn-cs"/>
                        </a:rPr>
                        <a:t>absolute contraindication </a:t>
                      </a:r>
                      <a:r>
                        <a:rPr lang="en-GB" sz="1400" kern="1200">
                          <a:solidFill>
                            <a:schemeClr val="dk1"/>
                          </a:solidFill>
                          <a:effectLst/>
                          <a:latin typeface="+mn-lt"/>
                          <a:ea typeface="+mn-ea"/>
                          <a:cs typeface="+mn-cs"/>
                        </a:rPr>
                        <a:t>for LT </a:t>
                      </a:r>
                      <a:r>
                        <a:rPr lang="en-GB" sz="1400" kern="1200" dirty="0">
                          <a:solidFill>
                            <a:schemeClr val="dk1"/>
                          </a:solidFill>
                          <a:effectLst/>
                          <a:latin typeface="+mn-lt"/>
                          <a:ea typeface="+mn-ea"/>
                          <a:cs typeface="+mn-cs"/>
                        </a:rPr>
                        <a:t>in HCC</a:t>
                      </a:r>
                      <a:r>
                        <a:rPr lang="en-GB" sz="1400" b="1" kern="1200" dirty="0">
                          <a:solidFill>
                            <a:schemeClr val="dk1"/>
                          </a:solidFill>
                          <a:effectLst/>
                          <a:latin typeface="+mn-lt"/>
                          <a:ea typeface="+mn-ea"/>
                          <a:cs typeface="+mn-cs"/>
                        </a:rPr>
                        <a:t>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388000" y="2852936"/>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19763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 allocation and priority for HCC</a:t>
            </a:r>
            <a:endParaRPr lang="en-GB" dirty="0"/>
          </a:p>
        </p:txBody>
      </p:sp>
      <p:sp>
        <p:nvSpPr>
          <p:cNvPr id="3" name="Text Placeholder 2"/>
          <p:cNvSpPr>
            <a:spLocks noGrp="1"/>
          </p:cNvSpPr>
          <p:nvPr>
            <p:ph type="body" sz="quarter" idx="10"/>
          </p:nvPr>
        </p:nvSpPr>
        <p:spPr/>
        <p:txBody>
          <a:bodyPr/>
          <a:lstStyle/>
          <a:p>
            <a:r>
              <a:rPr lang="en-GB"/>
              <a:t>EASL CPG HCC. J Hepatol 2018; doi: 10.1016/j.jhep.2018.03.019</a:t>
            </a:r>
          </a:p>
        </p:txBody>
      </p:sp>
      <p:sp>
        <p:nvSpPr>
          <p:cNvPr id="4" name="Content Placeholder 3"/>
          <p:cNvSpPr>
            <a:spLocks noGrp="1"/>
          </p:cNvSpPr>
          <p:nvPr>
            <p:ph sz="half" idx="1"/>
          </p:nvPr>
        </p:nvSpPr>
        <p:spPr>
          <a:xfrm>
            <a:off x="319314" y="1340768"/>
            <a:ext cx="8506800" cy="1764196"/>
          </a:xfrm>
        </p:spPr>
        <p:txBody>
          <a:bodyPr/>
          <a:lstStyle/>
          <a:p>
            <a:r>
              <a:rPr lang="en-GB"/>
              <a:t>LT </a:t>
            </a:r>
            <a:r>
              <a:rPr lang="en-GB" dirty="0"/>
              <a:t>is the therapy with the highest chance of curing HCC</a:t>
            </a:r>
          </a:p>
          <a:p>
            <a:pPr lvl="1"/>
            <a:r>
              <a:rPr lang="en-GB" dirty="0"/>
              <a:t>Always consider unless age and co-morbidities advise </a:t>
            </a:r>
            <a:r>
              <a:rPr lang="en-GB"/>
              <a:t>against LT</a:t>
            </a:r>
            <a:endParaRPr lang="en-GB" dirty="0"/>
          </a:p>
          <a:p>
            <a:r>
              <a:rPr lang="en-GB" dirty="0"/>
              <a:t>Major limiting factor is scarcity of donated organs</a:t>
            </a:r>
          </a:p>
          <a:p>
            <a:pPr lvl="1"/>
            <a:r>
              <a:rPr lang="en-GB" dirty="0"/>
              <a:t>Including relative priority with </a:t>
            </a:r>
            <a:r>
              <a:rPr lang="en-GB"/>
              <a:t>other LT </a:t>
            </a:r>
            <a:r>
              <a:rPr lang="en-GB" dirty="0"/>
              <a:t>indications </a:t>
            </a:r>
          </a:p>
        </p:txBody>
      </p:sp>
      <p:graphicFrame>
        <p:nvGraphicFramePr>
          <p:cNvPr id="5" name="Content Placeholder 4">
            <a:extLst>
              <a:ext uri="{FF2B5EF4-FFF2-40B4-BE49-F238E27FC236}">
                <a16:creationId xmlns:a16="http://schemas.microsoft.com/office/drawing/2014/main" xmlns="" id="{CFB2C31C-B6D8-4055-8925-7BEC8FA67322}"/>
              </a:ext>
            </a:extLst>
          </p:cNvPr>
          <p:cNvGraphicFramePr>
            <a:graphicFrameLocks/>
          </p:cNvGraphicFramePr>
          <p:nvPr>
            <p:extLst>
              <p:ext uri="{D42A27DB-BD31-4B8C-83A1-F6EECF244321}">
                <p14:modId xmlns:p14="http://schemas.microsoft.com/office/powerpoint/2010/main" val="2758614903"/>
              </p:ext>
            </p:extLst>
          </p:nvPr>
        </p:nvGraphicFramePr>
        <p:xfrm>
          <a:off x="755650" y="2960948"/>
          <a:ext cx="7308850" cy="2886657"/>
        </p:xfrm>
        <a:graphic>
          <a:graphicData uri="http://schemas.openxmlformats.org/drawingml/2006/table">
            <a:tbl>
              <a:tblPr firstRow="1" firstCol="1" bandRow="1">
                <a:tableStyleId>{5C22544A-7EE6-4342-B048-85BDC9FD1C3A}</a:tableStyleId>
              </a:tblPr>
              <a:tblGrid>
                <a:gridCol w="3667630">
                  <a:extLst>
                    <a:ext uri="{9D8B030D-6E8A-4147-A177-3AD203B41FA5}">
                      <a16:colId xmlns:a16="http://schemas.microsoft.com/office/drawing/2014/main" xmlns="" val="1968210974"/>
                    </a:ext>
                  </a:extLst>
                </a:gridCol>
                <a:gridCol w="3641220">
                  <a:extLst>
                    <a:ext uri="{9D8B030D-6E8A-4147-A177-3AD203B41FA5}">
                      <a16:colId xmlns:a16="http://schemas.microsoft.com/office/drawing/2014/main" xmlns="" val="2862243352"/>
                    </a:ext>
                  </a:extLst>
                </a:gridCol>
              </a:tblGrid>
              <a:tr h="243027">
                <a:tc>
                  <a:txBody>
                    <a:bodyPr/>
                    <a:lstStyle/>
                    <a:p>
                      <a:pPr marL="0" marR="0" algn="ctr" defTabSz="914400" rtl="0" eaLnBrk="1" latinLnBrk="0" hangingPunct="1">
                        <a:spcBef>
                          <a:spcPts val="0"/>
                        </a:spcBef>
                        <a:spcAft>
                          <a:spcPts val="0"/>
                        </a:spcAft>
                      </a:pPr>
                      <a:r>
                        <a:rPr lang="en-US" sz="1400" b="1" kern="1200" dirty="0">
                          <a:solidFill>
                            <a:schemeClr val="bg1"/>
                          </a:solidFill>
                          <a:latin typeface="Arial" panose="020B0604020202020204" pitchFamily="34" charset="0"/>
                          <a:ea typeface="+mn-ea"/>
                          <a:cs typeface="Arial" panose="020B0604020202020204" pitchFamily="34" charset="0"/>
                        </a:rPr>
                        <a:t>Cirrhosis</a:t>
                      </a:r>
                    </a:p>
                  </a:txBody>
                  <a:tcPr marL="79774" marR="79774"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chemeClr val="tx2"/>
                    </a:solidFill>
                  </a:tcPr>
                </a:tc>
                <a:tc>
                  <a:txBody>
                    <a:bodyPr/>
                    <a:lstStyle/>
                    <a:p>
                      <a:pPr marL="0" marR="0" algn="ctr" defTabSz="914400" rtl="0" eaLnBrk="1" latinLnBrk="0" hangingPunct="1">
                        <a:spcBef>
                          <a:spcPts val="0"/>
                        </a:spcBef>
                        <a:spcAft>
                          <a:spcPts val="0"/>
                        </a:spcAft>
                      </a:pPr>
                      <a:r>
                        <a:rPr lang="en-US" sz="1400" b="1" kern="1200" dirty="0">
                          <a:solidFill>
                            <a:schemeClr val="bg1"/>
                          </a:solidFill>
                          <a:latin typeface="Arial" panose="020B0604020202020204" pitchFamily="34" charset="0"/>
                          <a:ea typeface="+mn-ea"/>
                          <a:cs typeface="Arial" panose="020B0604020202020204" pitchFamily="34" charset="0"/>
                        </a:rPr>
                        <a:t>HCC + cirrhosis</a:t>
                      </a:r>
                    </a:p>
                  </a:txBody>
                  <a:tcPr marL="79774" marR="79774"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extLst>
                  <a:ext uri="{0D108BD9-81ED-4DB2-BD59-A6C34878D82A}">
                    <a16:rowId xmlns:a16="http://schemas.microsoft.com/office/drawing/2014/main" xmlns="" val="2582223810"/>
                  </a:ext>
                </a:extLst>
              </a:tr>
              <a:tr h="243027">
                <a:tc>
                  <a:txBody>
                    <a:bodyPr/>
                    <a:lstStyle/>
                    <a:p>
                      <a:pPr marL="0" marR="0" algn="ctr">
                        <a:spcBef>
                          <a:spcPts val="0"/>
                        </a:spcBef>
                        <a:spcAft>
                          <a:spcPts val="0"/>
                        </a:spcAft>
                      </a:pPr>
                      <a:r>
                        <a:rPr lang="en-US" sz="1400" b="0" dirty="0">
                          <a:solidFill>
                            <a:schemeClr val="tx1"/>
                          </a:solidFill>
                          <a:effectLst/>
                        </a:rPr>
                        <a:t>High pre-transplant mortality</a:t>
                      </a:r>
                      <a:endParaRPr lang="en-US" sz="1400" b="0" dirty="0">
                        <a:solidFill>
                          <a:schemeClr val="tx1"/>
                        </a:solidFill>
                        <a:effectLst/>
                        <a:latin typeface="Times New Roman" panose="02020603050405020304" pitchFamily="18" charset="0"/>
                        <a:ea typeface="Batang" panose="02030600000101010101" pitchFamily="18" charset="-127"/>
                      </a:endParaRPr>
                    </a:p>
                  </a:txBody>
                  <a:tcPr marL="79774" marR="79774"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a:effectLst/>
                        </a:rPr>
                        <a:t>Low pre-transplant mortality</a:t>
                      </a:r>
                      <a:endParaRPr lang="en-US" sz="1400">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3497086260"/>
                  </a:ext>
                </a:extLst>
              </a:tr>
              <a:tr h="486054">
                <a:tc>
                  <a:txBody>
                    <a:bodyPr/>
                    <a:lstStyle/>
                    <a:p>
                      <a:pPr marL="0" marR="0" algn="ctr">
                        <a:spcBef>
                          <a:spcPts val="0"/>
                        </a:spcBef>
                        <a:spcAft>
                          <a:spcPts val="0"/>
                        </a:spcAft>
                      </a:pPr>
                      <a:r>
                        <a:rPr lang="en-US" sz="1400" b="0" dirty="0">
                          <a:solidFill>
                            <a:schemeClr val="tx1"/>
                          </a:solidFill>
                          <a:effectLst/>
                        </a:rPr>
                        <a:t>High post-transplant long-term recovery</a:t>
                      </a:r>
                      <a:endParaRPr lang="en-US" sz="1400" b="0" dirty="0">
                        <a:solidFill>
                          <a:schemeClr val="tx1"/>
                        </a:solidFill>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Variable post-transplant cure, </a:t>
                      </a:r>
                      <a:r>
                        <a:rPr lang="en-US" sz="1400">
                          <a:effectLst/>
                        </a:rPr>
                        <a:t>depending on </a:t>
                      </a:r>
                      <a:r>
                        <a:rPr lang="en-US" sz="1400" dirty="0" err="1">
                          <a:effectLst/>
                        </a:rPr>
                        <a:t>tumour</a:t>
                      </a:r>
                      <a:r>
                        <a:rPr lang="en-US" sz="1400" dirty="0">
                          <a:effectLst/>
                        </a:rPr>
                        <a:t> stage at operation</a:t>
                      </a:r>
                      <a:endParaRPr lang="en-US" sz="1400" dirty="0">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3305967276"/>
                  </a:ext>
                </a:extLst>
              </a:tr>
              <a:tr h="486054">
                <a:tc>
                  <a:txBody>
                    <a:bodyPr/>
                    <a:lstStyle/>
                    <a:p>
                      <a:pPr marL="0" marR="0" algn="ctr">
                        <a:spcBef>
                          <a:spcPts val="0"/>
                        </a:spcBef>
                        <a:spcAft>
                          <a:spcPts val="0"/>
                        </a:spcAft>
                      </a:pPr>
                      <a:r>
                        <a:rPr lang="en-US" sz="1400" b="0" dirty="0">
                          <a:solidFill>
                            <a:schemeClr val="tx1"/>
                          </a:solidFill>
                          <a:effectLst/>
                        </a:rPr>
                        <a:t>Predictable outcome with no transplant (MELD)</a:t>
                      </a:r>
                      <a:endParaRPr lang="en-US" sz="1400" b="0" dirty="0">
                        <a:solidFill>
                          <a:schemeClr val="tx1"/>
                        </a:solidFill>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Composite prognostic factors and variable biology influencing outcome</a:t>
                      </a:r>
                      <a:endParaRPr lang="en-US" sz="1400" dirty="0">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3104984503"/>
                  </a:ext>
                </a:extLst>
              </a:tr>
              <a:tr h="486054">
                <a:tc>
                  <a:txBody>
                    <a:bodyPr/>
                    <a:lstStyle/>
                    <a:p>
                      <a:pPr marL="0" marR="0" algn="ctr">
                        <a:spcBef>
                          <a:spcPts val="0"/>
                        </a:spcBef>
                        <a:spcAft>
                          <a:spcPts val="0"/>
                        </a:spcAft>
                      </a:pPr>
                      <a:r>
                        <a:rPr lang="en-US" sz="1400" b="0" dirty="0">
                          <a:solidFill>
                            <a:schemeClr val="tx1"/>
                          </a:solidFill>
                          <a:effectLst/>
                        </a:rPr>
                        <a:t>No competitive options besides transplantation</a:t>
                      </a:r>
                      <a:endParaRPr lang="en-US" sz="1400" b="0" dirty="0">
                        <a:solidFill>
                          <a:schemeClr val="tx1"/>
                        </a:solidFill>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Competitive options in selected patient subgroups</a:t>
                      </a:r>
                      <a:endParaRPr lang="en-US" sz="1400" dirty="0">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389089292"/>
                  </a:ext>
                </a:extLst>
              </a:tr>
              <a:tr h="180020">
                <a:tc>
                  <a:txBody>
                    <a:bodyPr/>
                    <a:lstStyle/>
                    <a:p>
                      <a:pPr marL="0" marR="0" algn="ctr">
                        <a:spcBef>
                          <a:spcPts val="0"/>
                        </a:spcBef>
                        <a:spcAft>
                          <a:spcPts val="0"/>
                        </a:spcAft>
                      </a:pPr>
                      <a:r>
                        <a:rPr lang="en-US" sz="1400" b="0" dirty="0">
                          <a:solidFill>
                            <a:schemeClr val="tx1"/>
                          </a:solidFill>
                          <a:effectLst/>
                        </a:rPr>
                        <a:t>↓</a:t>
                      </a:r>
                      <a:endParaRPr lang="en-US" sz="1400" b="0" dirty="0">
                        <a:solidFill>
                          <a:schemeClr val="tx1"/>
                        </a:solidFill>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a:t>
                      </a:r>
                      <a:endParaRPr lang="en-US" sz="1400" dirty="0">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2080685121"/>
                  </a:ext>
                </a:extLst>
              </a:tr>
              <a:tr h="243027">
                <a:tc>
                  <a:txBody>
                    <a:bodyPr/>
                    <a:lstStyle/>
                    <a:p>
                      <a:pPr marL="0" marR="0" algn="ctr">
                        <a:spcBef>
                          <a:spcPts val="0"/>
                        </a:spcBef>
                        <a:spcAft>
                          <a:spcPts val="0"/>
                        </a:spcAft>
                      </a:pPr>
                      <a:r>
                        <a:rPr lang="en-US" sz="1400" b="1" dirty="0">
                          <a:solidFill>
                            <a:schemeClr val="tx1"/>
                          </a:solidFill>
                          <a:effectLst/>
                        </a:rPr>
                        <a:t>Urgency principle</a:t>
                      </a:r>
                      <a:endParaRPr lang="en-US" sz="1400" b="1" dirty="0">
                        <a:solidFill>
                          <a:schemeClr val="tx1"/>
                        </a:solidFill>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effectLst/>
                        </a:rPr>
                        <a:t>Utility principle</a:t>
                      </a:r>
                      <a:endParaRPr lang="en-US" sz="1400" b="1" dirty="0">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1000505991"/>
                  </a:ext>
                </a:extLst>
              </a:tr>
              <a:tr h="486054">
                <a:tc>
                  <a:txBody>
                    <a:bodyPr/>
                    <a:lstStyle/>
                    <a:p>
                      <a:pPr marL="0" marR="0" algn="ctr">
                        <a:spcBef>
                          <a:spcPts val="0"/>
                        </a:spcBef>
                        <a:spcAft>
                          <a:spcPts val="0"/>
                        </a:spcAft>
                      </a:pPr>
                      <a:r>
                        <a:rPr lang="en-US" sz="1400" b="0" dirty="0">
                          <a:solidFill>
                            <a:schemeClr val="tx1"/>
                          </a:solidFill>
                          <a:effectLst/>
                        </a:rPr>
                        <a:t>Focused </a:t>
                      </a:r>
                      <a:r>
                        <a:rPr lang="en-US" sz="1400" b="0">
                          <a:solidFill>
                            <a:schemeClr val="tx1"/>
                          </a:solidFill>
                          <a:effectLst/>
                        </a:rPr>
                        <a:t>on pre-LT </a:t>
                      </a:r>
                      <a:r>
                        <a:rPr lang="en-US" sz="1400" b="0" dirty="0">
                          <a:solidFill>
                            <a:schemeClr val="tx1"/>
                          </a:solidFill>
                          <a:effectLst/>
                        </a:rPr>
                        <a:t>risk of dying</a:t>
                      </a:r>
                      <a:endParaRPr lang="en-US" sz="1400" b="0" dirty="0">
                        <a:solidFill>
                          <a:schemeClr val="tx1"/>
                        </a:solidFill>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rPr>
                        <a:t>Focused on maximization </a:t>
                      </a:r>
                      <a:r>
                        <a:rPr lang="en-US" sz="1400">
                          <a:effectLst/>
                        </a:rPr>
                        <a:t>of post-LT</a:t>
                      </a:r>
                      <a:endParaRPr lang="en-US" sz="1400" dirty="0">
                        <a:effectLst/>
                        <a:latin typeface="Times New Roman" panose="02020603050405020304" pitchFamily="18" charset="0"/>
                        <a:ea typeface="Batang" panose="02030600000101010101" pitchFamily="18" charset="-127"/>
                      </a:endParaRPr>
                    </a:p>
                  </a:txBody>
                  <a:tcPr marL="79774" marR="79774"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182805159"/>
                  </a:ext>
                </a:extLst>
              </a:tr>
            </a:tbl>
          </a:graphicData>
        </a:graphic>
      </p:graphicFrame>
      <p:pic>
        <p:nvPicPr>
          <p:cNvPr id="6" name="Picture 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2294464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normAutofit/>
          </a:bodyPr>
          <a:lstStyle/>
          <a:p>
            <a:r>
              <a:rPr lang="en-GB" dirty="0"/>
              <a:t>Liver transplant prioritization </a:t>
            </a:r>
            <a:endParaRPr lang="en-US"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a:xfrm>
            <a:off x="319314" y="1340441"/>
            <a:ext cx="8506800" cy="4622400"/>
          </a:xfrm>
        </p:spPr>
        <p:txBody>
          <a:bodyPr/>
          <a:lstStyle/>
          <a:p>
            <a:pPr>
              <a:buClr>
                <a:schemeClr val="tx2"/>
              </a:buClr>
            </a:pPr>
            <a:r>
              <a:rPr lang="en-GB" dirty="0"/>
              <a:t>Prioritization of cadaveric graft allocation is challenging</a:t>
            </a:r>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3397111395"/>
              </p:ext>
            </p:extLst>
          </p:nvPr>
        </p:nvGraphicFramePr>
        <p:xfrm>
          <a:off x="755649" y="1952836"/>
          <a:ext cx="7313614" cy="3352800"/>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kern="1200" dirty="0">
                          <a:solidFill>
                            <a:schemeClr val="dk1"/>
                          </a:solidFill>
                          <a:effectLst/>
                          <a:latin typeface="+mn-lt"/>
                          <a:ea typeface="+mn-ea"/>
                          <a:cs typeface="+mn-cs"/>
                        </a:rPr>
                        <a:t>The use of </a:t>
                      </a:r>
                      <a:r>
                        <a:rPr lang="en-GB" sz="1400" b="1" kern="1200" dirty="0">
                          <a:solidFill>
                            <a:schemeClr val="tx2"/>
                          </a:solidFill>
                          <a:effectLst/>
                          <a:latin typeface="+mn-lt"/>
                          <a:ea typeface="+mn-ea"/>
                          <a:cs typeface="+mn-cs"/>
                        </a:rPr>
                        <a:t>marginal cadaveric grafts </a:t>
                      </a:r>
                      <a:r>
                        <a:rPr lang="en-GB" sz="1400" kern="1200">
                          <a:solidFill>
                            <a:schemeClr val="dk1"/>
                          </a:solidFill>
                          <a:effectLst/>
                          <a:latin typeface="+mn-lt"/>
                          <a:ea typeface="+mn-ea"/>
                          <a:cs typeface="+mn-cs"/>
                        </a:rPr>
                        <a:t>for LT </a:t>
                      </a:r>
                      <a:r>
                        <a:rPr lang="en-GB" sz="1400" kern="1200" dirty="0">
                          <a:solidFill>
                            <a:schemeClr val="dk1"/>
                          </a:solidFill>
                          <a:effectLst/>
                          <a:latin typeface="+mn-lt"/>
                          <a:ea typeface="+mn-ea"/>
                          <a:cs typeface="+mn-cs"/>
                        </a:rPr>
                        <a:t>in patients with HCC has </a:t>
                      </a:r>
                      <a:r>
                        <a:rPr lang="en-GB" sz="1400" b="1" kern="1200" dirty="0">
                          <a:solidFill>
                            <a:schemeClr val="tx2"/>
                          </a:solidFill>
                          <a:effectLst/>
                          <a:latin typeface="+mn-lt"/>
                          <a:ea typeface="+mn-ea"/>
                          <a:cs typeface="+mn-cs"/>
                        </a:rPr>
                        <a:t>no contraindication </a:t>
                      </a:r>
                      <a:endParaRPr lang="en-GB" sz="14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1956657687"/>
                  </a:ext>
                </a:extLst>
              </a:tr>
              <a:tr h="365093">
                <a:tc>
                  <a:txBody>
                    <a:bodyPr/>
                    <a:lstStyle/>
                    <a:p>
                      <a:r>
                        <a:rPr lang="en-GB" sz="1400" kern="1200" dirty="0">
                          <a:solidFill>
                            <a:schemeClr val="dk1"/>
                          </a:solidFill>
                          <a:effectLst/>
                          <a:latin typeface="+mn-lt"/>
                          <a:ea typeface="+mn-ea"/>
                          <a:cs typeface="+mn-cs"/>
                        </a:rPr>
                        <a:t>Prioritizing a cadaveric graft allocation, for patients with or without HCC, within a common waiting list, is complex:</a:t>
                      </a:r>
                    </a:p>
                    <a:p>
                      <a:pPr marL="285750" indent="-285750">
                        <a:buClr>
                          <a:schemeClr val="tx1"/>
                        </a:buClr>
                        <a:buFont typeface="Arial" panose="020B0604020202020204" pitchFamily="34" charset="0"/>
                        <a:buChar char="•"/>
                      </a:pPr>
                      <a:r>
                        <a:rPr lang="en-GB" sz="1400" b="1" kern="1200" dirty="0">
                          <a:solidFill>
                            <a:schemeClr val="tx2"/>
                          </a:solidFill>
                          <a:effectLst/>
                          <a:latin typeface="+mn-lt"/>
                          <a:ea typeface="+mn-ea"/>
                          <a:cs typeface="+mn-cs"/>
                        </a:rPr>
                        <a:t>No system can serve all regions</a:t>
                      </a:r>
                    </a:p>
                    <a:p>
                      <a:pPr marL="285750" indent="-285750">
                        <a:buFont typeface="Arial" panose="020B0604020202020204" pitchFamily="34" charset="0"/>
                        <a:buChar char="•"/>
                      </a:pPr>
                      <a:r>
                        <a:rPr lang="en-GB" sz="1400" b="0" kern="1200" dirty="0">
                          <a:solidFill>
                            <a:schemeClr val="dk1"/>
                          </a:solidFill>
                          <a:effectLst/>
                          <a:latin typeface="+mn-lt"/>
                          <a:ea typeface="+mn-ea"/>
                          <a:cs typeface="+mn-cs"/>
                        </a:rPr>
                        <a:t>P</a:t>
                      </a:r>
                      <a:r>
                        <a:rPr lang="en-GB" sz="1400" kern="1200" dirty="0">
                          <a:solidFill>
                            <a:schemeClr val="dk1"/>
                          </a:solidFill>
                          <a:effectLst/>
                          <a:latin typeface="+mn-lt"/>
                          <a:ea typeface="+mn-ea"/>
                          <a:cs typeface="+mn-cs"/>
                        </a:rPr>
                        <a:t>rioritization </a:t>
                      </a:r>
                      <a:r>
                        <a:rPr lang="en-GB" sz="1400" b="1" kern="1200" dirty="0">
                          <a:solidFill>
                            <a:schemeClr val="tx2"/>
                          </a:solidFill>
                          <a:effectLst/>
                          <a:latin typeface="+mn-lt"/>
                          <a:ea typeface="+mn-ea"/>
                          <a:cs typeface="+mn-cs"/>
                        </a:rPr>
                        <a:t>criteria</a:t>
                      </a:r>
                      <a:r>
                        <a:rPr lang="en-GB" sz="1400" kern="1200" dirty="0">
                          <a:solidFill>
                            <a:schemeClr val="dk1"/>
                          </a:solidFill>
                          <a:effectLst/>
                          <a:latin typeface="+mn-lt"/>
                          <a:ea typeface="+mn-ea"/>
                          <a:cs typeface="+mn-cs"/>
                        </a:rPr>
                        <a:t> for HCC </a:t>
                      </a:r>
                      <a:r>
                        <a:rPr lang="en-GB" sz="1400" b="1" kern="1200" dirty="0">
                          <a:solidFill>
                            <a:schemeClr val="tx2"/>
                          </a:solidFill>
                          <a:effectLst/>
                          <a:latin typeface="+mn-lt"/>
                          <a:ea typeface="+mn-ea"/>
                          <a:cs typeface="+mn-cs"/>
                        </a:rPr>
                        <a:t>should at least include:</a:t>
                      </a:r>
                    </a:p>
                    <a:p>
                      <a:pPr marL="742950" lvl="1" indent="-285750">
                        <a:buFont typeface="Arial" panose="020B0604020202020204" pitchFamily="34" charset="0"/>
                        <a:buChar char="–"/>
                      </a:pPr>
                      <a:r>
                        <a:rPr lang="en-GB" sz="1400" kern="1200" dirty="0">
                          <a:solidFill>
                            <a:schemeClr val="dk1"/>
                          </a:solidFill>
                          <a:effectLst/>
                          <a:latin typeface="+mn-lt"/>
                          <a:ea typeface="+mn-ea"/>
                          <a:cs typeface="+mn-cs"/>
                        </a:rPr>
                        <a:t>Tumour burden</a:t>
                      </a:r>
                    </a:p>
                    <a:p>
                      <a:pPr marL="742950" lvl="1" indent="-285750">
                        <a:buFont typeface="Arial" panose="020B0604020202020204" pitchFamily="34" charset="0"/>
                        <a:buChar char="–"/>
                      </a:pPr>
                      <a:r>
                        <a:rPr lang="en-GB" sz="1400" kern="1200" dirty="0">
                          <a:solidFill>
                            <a:schemeClr val="dk1"/>
                          </a:solidFill>
                          <a:effectLst/>
                          <a:latin typeface="+mn-lt"/>
                          <a:ea typeface="+mn-ea"/>
                          <a:cs typeface="+mn-cs"/>
                        </a:rPr>
                        <a:t>Tumour biology indicators</a:t>
                      </a:r>
                    </a:p>
                    <a:p>
                      <a:pPr marL="742950" lvl="1" indent="-285750">
                        <a:buFont typeface="Arial" panose="020B0604020202020204" pitchFamily="34" charset="0"/>
                        <a:buChar char="–"/>
                      </a:pPr>
                      <a:r>
                        <a:rPr lang="en-GB" sz="1400" kern="1200" dirty="0">
                          <a:solidFill>
                            <a:schemeClr val="dk1"/>
                          </a:solidFill>
                          <a:effectLst/>
                          <a:latin typeface="+mn-lt"/>
                          <a:ea typeface="+mn-ea"/>
                          <a:cs typeface="+mn-cs"/>
                        </a:rPr>
                        <a:t>Waiting time</a:t>
                      </a:r>
                    </a:p>
                    <a:p>
                      <a:pPr marL="742950" lvl="1" indent="-285750">
                        <a:buFont typeface="Arial" panose="020B0604020202020204" pitchFamily="34" charset="0"/>
                        <a:buChar char="–"/>
                      </a:pPr>
                      <a:r>
                        <a:rPr lang="en-GB" sz="1400" kern="1200" dirty="0">
                          <a:solidFill>
                            <a:schemeClr val="dk1"/>
                          </a:solidFill>
                          <a:effectLst/>
                          <a:latin typeface="+mn-lt"/>
                          <a:ea typeface="+mn-ea"/>
                          <a:cs typeface="+mn-cs"/>
                        </a:rPr>
                        <a:t>Response to tumour treatment</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2046305687"/>
                  </a:ext>
                </a:extLst>
              </a:tr>
              <a:tr h="0">
                <a:tc>
                  <a:txBody>
                    <a:bodyPr/>
                    <a:lstStyle/>
                    <a:p>
                      <a:r>
                        <a:rPr lang="en-GB" sz="1400" kern="1200" dirty="0">
                          <a:solidFill>
                            <a:schemeClr val="dk1"/>
                          </a:solidFill>
                          <a:effectLst/>
                          <a:latin typeface="+mn-lt"/>
                          <a:ea typeface="+mn-ea"/>
                          <a:cs typeface="+mn-cs"/>
                        </a:rPr>
                        <a:t>Transplant </a:t>
                      </a:r>
                      <a:r>
                        <a:rPr lang="en-GB" sz="1400" b="1" kern="1200" dirty="0">
                          <a:solidFill>
                            <a:schemeClr val="tx2"/>
                          </a:solidFill>
                          <a:effectLst/>
                          <a:latin typeface="+mn-lt"/>
                          <a:ea typeface="+mn-ea"/>
                          <a:cs typeface="+mn-cs"/>
                        </a:rPr>
                        <a:t>benefit</a:t>
                      </a:r>
                      <a:r>
                        <a:rPr lang="en-GB" sz="1400" kern="1200" dirty="0">
                          <a:solidFill>
                            <a:schemeClr val="dk1"/>
                          </a:solidFill>
                          <a:effectLst/>
                          <a:latin typeface="+mn-lt"/>
                          <a:ea typeface="+mn-ea"/>
                          <a:cs typeface="+mn-cs"/>
                        </a:rPr>
                        <a:t> may need to be considered </a:t>
                      </a:r>
                      <a:r>
                        <a:rPr lang="en-GB" sz="1400" b="1" kern="1200" dirty="0">
                          <a:solidFill>
                            <a:schemeClr val="tx2"/>
                          </a:solidFill>
                          <a:effectLst/>
                          <a:latin typeface="+mn-lt"/>
                          <a:ea typeface="+mn-ea"/>
                          <a:cs typeface="+mn-cs"/>
                        </a:rPr>
                        <a:t>alongside</a:t>
                      </a:r>
                      <a:r>
                        <a:rPr lang="en-GB" sz="1400" kern="1200" dirty="0">
                          <a:solidFill>
                            <a:schemeClr val="tx2"/>
                          </a:solidFill>
                          <a:effectLst/>
                          <a:latin typeface="+mn-lt"/>
                          <a:ea typeface="+mn-ea"/>
                          <a:cs typeface="+mn-cs"/>
                        </a:rPr>
                        <a:t> </a:t>
                      </a:r>
                      <a:r>
                        <a:rPr lang="en-GB" sz="1400" kern="1200" dirty="0">
                          <a:solidFill>
                            <a:schemeClr val="dk1"/>
                          </a:solidFill>
                          <a:effectLst/>
                          <a:latin typeface="+mn-lt"/>
                          <a:ea typeface="+mn-ea"/>
                          <a:cs typeface="+mn-cs"/>
                        </a:rPr>
                        <a:t>the conventional transplant principles of </a:t>
                      </a:r>
                      <a:r>
                        <a:rPr lang="en-GB" sz="1400" b="1" kern="1200" dirty="0">
                          <a:solidFill>
                            <a:schemeClr val="tx2"/>
                          </a:solidFill>
                          <a:effectLst/>
                          <a:latin typeface="+mn-lt"/>
                          <a:ea typeface="+mn-ea"/>
                          <a:cs typeface="+mn-cs"/>
                        </a:rPr>
                        <a:t>urgency</a:t>
                      </a:r>
                      <a:r>
                        <a:rPr lang="en-GB" sz="1400" kern="1200" dirty="0">
                          <a:solidFill>
                            <a:schemeClr val="dk1"/>
                          </a:solidFill>
                          <a:effectLst/>
                          <a:latin typeface="+mn-lt"/>
                          <a:ea typeface="+mn-ea"/>
                          <a:cs typeface="+mn-cs"/>
                        </a:rPr>
                        <a:t> and </a:t>
                      </a:r>
                      <a:r>
                        <a:rPr lang="en-GB" sz="1400" b="1" kern="1200" dirty="0">
                          <a:solidFill>
                            <a:schemeClr val="tx2"/>
                          </a:solidFill>
                          <a:effectLst/>
                          <a:latin typeface="+mn-lt"/>
                          <a:ea typeface="+mn-ea"/>
                          <a:cs typeface="+mn-cs"/>
                        </a:rPr>
                        <a:t>utility</a:t>
                      </a:r>
                      <a:r>
                        <a:rPr lang="en-GB" sz="1400" kern="1200" dirty="0">
                          <a:solidFill>
                            <a:schemeClr val="dk1"/>
                          </a:solidFill>
                          <a:effectLst/>
                          <a:latin typeface="+mn-lt"/>
                          <a:ea typeface="+mn-ea"/>
                          <a:cs typeface="+mn-cs"/>
                        </a:rPr>
                        <a:t> in decision making, depending on list composition and dynamics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Weak</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355976" y="1952836"/>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130855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Guideline panel</a:t>
            </a:r>
            <a:endParaRPr lang="en-GB" dirty="0"/>
          </a:p>
        </p:txBody>
      </p:sp>
      <p:sp>
        <p:nvSpPr>
          <p:cNvPr id="7" name="Text Placeholder 6">
            <a:extLst>
              <a:ext uri="{FF2B5EF4-FFF2-40B4-BE49-F238E27FC236}">
                <a16:creationId xmlns:a16="http://schemas.microsoft.com/office/drawing/2014/main" xmlns="" id="{AFEC3C69-5412-4D15-8739-EF07FCCB0C34}"/>
              </a:ext>
            </a:extLst>
          </p:cNvPr>
          <p:cNvSpPr>
            <a:spLocks noGrp="1"/>
          </p:cNvSpPr>
          <p:nvPr>
            <p:ph type="body" sz="quarter" idx="10"/>
          </p:nvPr>
        </p:nvSpPr>
        <p:spPr/>
        <p:txBody>
          <a:bodyPr/>
          <a:lstStyle/>
          <a:p>
            <a:r>
              <a:rPr lang="en-GB" dirty="0"/>
              <a:t>EASL </a:t>
            </a:r>
            <a:r>
              <a:rPr lang="en-GB"/>
              <a:t>CPG HCC. </a:t>
            </a:r>
            <a:r>
              <a:rPr lang="en-GB" dirty="0"/>
              <a:t>J </a:t>
            </a:r>
            <a:r>
              <a:rPr lang="en-GB" err="1"/>
              <a:t>Hepatol</a:t>
            </a:r>
            <a:r>
              <a:rPr lang="en-GB"/>
              <a:t> 2018; doi: 10.1016/j.jhep.2018.03.019</a:t>
            </a:r>
            <a:endParaRPr lang="en-US" dirty="0">
              <a:highlight>
                <a:srgbClr val="FFFF00"/>
              </a:highlight>
            </a:endParaRPr>
          </a:p>
        </p:txBody>
      </p:sp>
      <p:sp>
        <p:nvSpPr>
          <p:cNvPr id="3" name="Content Placeholder 2"/>
          <p:cNvSpPr>
            <a:spLocks noGrp="1"/>
          </p:cNvSpPr>
          <p:nvPr>
            <p:ph sz="half" idx="1"/>
          </p:nvPr>
        </p:nvSpPr>
        <p:spPr>
          <a:xfrm>
            <a:off x="319314" y="1340768"/>
            <a:ext cx="4000658" cy="4622400"/>
          </a:xfrm>
        </p:spPr>
        <p:txBody>
          <a:bodyPr>
            <a:normAutofit lnSpcReduction="10000"/>
          </a:bodyPr>
          <a:lstStyle/>
          <a:p>
            <a:r>
              <a:rPr lang="en-US" b="1" dirty="0"/>
              <a:t>Chair </a:t>
            </a:r>
          </a:p>
          <a:p>
            <a:pPr lvl="1"/>
            <a:r>
              <a:rPr lang="en-GB" dirty="0"/>
              <a:t>Peter R Galle </a:t>
            </a:r>
            <a:endParaRPr lang="en-US" dirty="0"/>
          </a:p>
          <a:p>
            <a:pPr lvl="1"/>
            <a:endParaRPr lang="en-US" dirty="0"/>
          </a:p>
          <a:p>
            <a:r>
              <a:rPr lang="en-US" b="1" dirty="0"/>
              <a:t>Panel members </a:t>
            </a:r>
          </a:p>
          <a:p>
            <a:pPr lvl="1"/>
            <a:r>
              <a:rPr lang="en-GB" dirty="0" err="1"/>
              <a:t>Josep</a:t>
            </a:r>
            <a:r>
              <a:rPr lang="en-GB" dirty="0"/>
              <a:t> M </a:t>
            </a:r>
            <a:r>
              <a:rPr lang="en-GB" dirty="0" err="1"/>
              <a:t>Llovet</a:t>
            </a:r>
            <a:r>
              <a:rPr lang="en-GB" dirty="0"/>
              <a:t>, Vincenzo Mazzaferro, Fabio </a:t>
            </a:r>
            <a:r>
              <a:rPr lang="en-GB" dirty="0" err="1"/>
              <a:t>Piscaglia</a:t>
            </a:r>
            <a:r>
              <a:rPr lang="en-GB" dirty="0"/>
              <a:t>, Jean-Luc Raoul, Peter </a:t>
            </a:r>
            <a:r>
              <a:rPr lang="en-GB" dirty="0" err="1"/>
              <a:t>Schirmacher</a:t>
            </a:r>
            <a:r>
              <a:rPr lang="en-GB" dirty="0"/>
              <a:t>, </a:t>
            </a:r>
            <a:r>
              <a:rPr lang="en-GB" dirty="0" err="1"/>
              <a:t>Valérie</a:t>
            </a:r>
            <a:r>
              <a:rPr lang="en-GB" dirty="0"/>
              <a:t> </a:t>
            </a:r>
            <a:r>
              <a:rPr lang="en-GB" err="1"/>
              <a:t>Vilgrain</a:t>
            </a:r>
            <a:r>
              <a:rPr lang="en-GB"/>
              <a:t>, </a:t>
            </a:r>
            <a:r>
              <a:rPr lang="en-GB" dirty="0"/>
              <a:t>Alejandro </a:t>
            </a:r>
            <a:r>
              <a:rPr lang="en-GB" err="1"/>
              <a:t>Forner</a:t>
            </a:r>
            <a:r>
              <a:rPr lang="en-GB"/>
              <a:t> (</a:t>
            </a:r>
            <a:r>
              <a:rPr lang="en-GB" dirty="0"/>
              <a:t>EASL Governing Board representative)</a:t>
            </a:r>
          </a:p>
          <a:p>
            <a:pPr lvl="1"/>
            <a:endParaRPr lang="en-GB" dirty="0"/>
          </a:p>
          <a:p>
            <a:r>
              <a:rPr lang="en-GB" b="1" dirty="0"/>
              <a:t>Reviewers</a:t>
            </a:r>
          </a:p>
          <a:p>
            <a:pPr lvl="1"/>
            <a:r>
              <a:rPr lang="en-US" dirty="0"/>
              <a:t>Tim Meyer, Gregory Gores, Jean-Fran</a:t>
            </a:r>
            <a:r>
              <a:rPr lang="az-Cyrl-AZ" dirty="0"/>
              <a:t>ҫ</a:t>
            </a:r>
            <a:r>
              <a:rPr lang="en-GB" dirty="0" err="1"/>
              <a:t>ois</a:t>
            </a:r>
            <a:r>
              <a:rPr lang="en-GB" dirty="0"/>
              <a:t> </a:t>
            </a:r>
            <a:r>
              <a:rPr lang="en-GB" dirty="0" err="1"/>
              <a:t>Dufour</a:t>
            </a:r>
            <a:endParaRPr lang="en-US" dirty="0"/>
          </a:p>
          <a:p>
            <a:pPr marL="457200" lvl="1" indent="0">
              <a:buNone/>
            </a:pPr>
            <a:endParaRPr lang="en-US" dirty="0"/>
          </a:p>
        </p:txBody>
      </p:sp>
      <p:pic>
        <p:nvPicPr>
          <p:cNvPr id="4" name="Picture 3">
            <a:extLst>
              <a:ext uri="{FF2B5EF4-FFF2-40B4-BE49-F238E27FC236}">
                <a16:creationId xmlns:a16="http://schemas.microsoft.com/office/drawing/2014/main" xmlns="" id="{AF7D9E74-DB69-4400-A2E7-B8894C98ED2B}"/>
              </a:ext>
            </a:extLst>
          </p:cNvPr>
          <p:cNvPicPr>
            <a:picLocks noChangeAspect="1"/>
          </p:cNvPicPr>
          <p:nvPr/>
        </p:nvPicPr>
        <p:blipFill rotWithShape="1">
          <a:blip r:embed="rId2"/>
          <a:srcRect l="18745" t="21087" r="67910" b="15951"/>
          <a:stretch/>
        </p:blipFill>
        <p:spPr>
          <a:xfrm>
            <a:off x="4766917" y="1486273"/>
            <a:ext cx="3326929" cy="4414384"/>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4619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597133-0A69-4A89-A349-F58F86D91D6A}"/>
              </a:ext>
            </a:extLst>
          </p:cNvPr>
          <p:cNvSpPr>
            <a:spLocks noGrp="1"/>
          </p:cNvSpPr>
          <p:nvPr>
            <p:ph type="title"/>
          </p:nvPr>
        </p:nvSpPr>
        <p:spPr>
          <a:xfrm>
            <a:off x="316102" y="125212"/>
            <a:ext cx="7637062" cy="769620"/>
          </a:xfrm>
        </p:spPr>
        <p:txBody>
          <a:bodyPr>
            <a:normAutofit/>
          </a:bodyPr>
          <a:lstStyle/>
          <a:p>
            <a:r>
              <a:rPr lang="en-US" dirty="0"/>
              <a:t>Allocation models considered </a:t>
            </a:r>
            <a:r>
              <a:rPr lang="en-US"/>
              <a:t>in LT</a:t>
            </a:r>
            <a:endParaRPr lang="en-GB" dirty="0"/>
          </a:p>
        </p:txBody>
      </p:sp>
      <p:sp>
        <p:nvSpPr>
          <p:cNvPr id="3" name="Text Placeholder 2">
            <a:extLst>
              <a:ext uri="{FF2B5EF4-FFF2-40B4-BE49-F238E27FC236}">
                <a16:creationId xmlns:a16="http://schemas.microsoft.com/office/drawing/2014/main" xmlns="" id="{24EB2EE1-6630-4CCF-9D51-A6B96497257E}"/>
              </a:ext>
            </a:extLst>
          </p:cNvPr>
          <p:cNvSpPr>
            <a:spLocks noGrp="1"/>
          </p:cNvSpPr>
          <p:nvPr>
            <p:ph type="body" sz="quarter" idx="10"/>
          </p:nvPr>
        </p:nvSpPr>
        <p:spPr/>
        <p:txBody>
          <a:bodyPr/>
          <a:lstStyle/>
          <a:p>
            <a:r>
              <a:rPr lang="en-US" dirty="0"/>
              <a:t>Dotted lines represent different levels of survival achieved with non-transplant options </a:t>
            </a:r>
            <a:endParaRPr lang="en-GB" dirty="0"/>
          </a:p>
          <a:p>
            <a:r>
              <a:rPr lang="en-GB" dirty="0" err="1"/>
              <a:t>Bruix</a:t>
            </a:r>
            <a:r>
              <a:rPr lang="en-GB" dirty="0"/>
              <a:t> J et al. Gut 2014;63:844–55;</a:t>
            </a:r>
          </a:p>
          <a:p>
            <a:r>
              <a:rPr lang="en-GB"/>
              <a:t>EASL CPG HCC. J Hepatol 2018; doi: 10.1016/j.jhep.2018.03.019</a:t>
            </a:r>
          </a:p>
        </p:txBody>
      </p:sp>
      <p:graphicFrame>
        <p:nvGraphicFramePr>
          <p:cNvPr id="4" name="Table 3">
            <a:extLst>
              <a:ext uri="{FF2B5EF4-FFF2-40B4-BE49-F238E27FC236}">
                <a16:creationId xmlns:a16="http://schemas.microsoft.com/office/drawing/2014/main" xmlns="" id="{00A95344-28BE-4DB0-8294-D61CFD5CB7E1}"/>
              </a:ext>
            </a:extLst>
          </p:cNvPr>
          <p:cNvGraphicFramePr>
            <a:graphicFrameLocks noGrp="1"/>
          </p:cNvGraphicFramePr>
          <p:nvPr>
            <p:extLst>
              <p:ext uri="{D42A27DB-BD31-4B8C-83A1-F6EECF244321}">
                <p14:modId xmlns:p14="http://schemas.microsoft.com/office/powerpoint/2010/main" val="1481054890"/>
              </p:ext>
            </p:extLst>
          </p:nvPr>
        </p:nvGraphicFramePr>
        <p:xfrm>
          <a:off x="600492" y="3248654"/>
          <a:ext cx="8111968" cy="2639789"/>
        </p:xfrm>
        <a:graphic>
          <a:graphicData uri="http://schemas.openxmlformats.org/drawingml/2006/table">
            <a:tbl>
              <a:tblPr/>
              <a:tblGrid>
                <a:gridCol w="850757">
                  <a:extLst>
                    <a:ext uri="{9D8B030D-6E8A-4147-A177-3AD203B41FA5}">
                      <a16:colId xmlns:a16="http://schemas.microsoft.com/office/drawing/2014/main" xmlns="" val="2267878107"/>
                    </a:ext>
                  </a:extLst>
                </a:gridCol>
                <a:gridCol w="7261211">
                  <a:extLst>
                    <a:ext uri="{9D8B030D-6E8A-4147-A177-3AD203B41FA5}">
                      <a16:colId xmlns:a16="http://schemas.microsoft.com/office/drawing/2014/main" xmlns="" val="2334903529"/>
                    </a:ext>
                  </a:extLst>
                </a:gridCol>
              </a:tblGrid>
              <a:tr h="210648">
                <a:tc>
                  <a:txBody>
                    <a:bodyPr/>
                    <a:lstStyle/>
                    <a:p>
                      <a:pPr algn="l" fontAlgn="t"/>
                      <a:r>
                        <a:rPr lang="en-US" sz="1400" b="1" dirty="0">
                          <a:solidFill>
                            <a:schemeClr val="bg1"/>
                          </a:solidFill>
                          <a:effectLst/>
                        </a:rPr>
                        <a:t>Model</a:t>
                      </a:r>
                    </a:p>
                  </a:txBody>
                  <a:tcPr marL="69676" marR="69676" marT="34838" marB="34838">
                    <a:lnL w="1270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solidFill>
                      <a:schemeClr val="tx2"/>
                    </a:solidFill>
                  </a:tcPr>
                </a:tc>
                <a:tc>
                  <a:txBody>
                    <a:bodyPr/>
                    <a:lstStyle/>
                    <a:p>
                      <a:pPr algn="l" fontAlgn="t"/>
                      <a:r>
                        <a:rPr lang="en-US" sz="1400" b="1" dirty="0">
                          <a:solidFill>
                            <a:schemeClr val="bg1"/>
                          </a:solidFill>
                          <a:effectLst/>
                        </a:rPr>
                        <a:t>Definition</a:t>
                      </a:r>
                    </a:p>
                  </a:txBody>
                  <a:tcPr marL="69676" marR="69676" marT="34838" marB="34838">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xmlns="" val="1645413699"/>
                  </a:ext>
                </a:extLst>
              </a:tr>
              <a:tr h="510521">
                <a:tc>
                  <a:txBody>
                    <a:bodyPr/>
                    <a:lstStyle/>
                    <a:p>
                      <a:pPr algn="l" fontAlgn="t"/>
                      <a:r>
                        <a:rPr lang="en-US" sz="1400" dirty="0">
                          <a:effectLst/>
                        </a:rPr>
                        <a:t>Urgency</a:t>
                      </a:r>
                    </a:p>
                  </a:txBody>
                  <a:tcPr marL="69676" marR="69676" marT="34838" marB="3483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a:noFill/>
                    </a:lnT>
                    <a:lnB w="6350" cap="flat" cmpd="sng" algn="ctr">
                      <a:solidFill>
                        <a:schemeClr val="tx2"/>
                      </a:solidFill>
                      <a:prstDash val="solid"/>
                      <a:round/>
                      <a:headEnd type="none" w="med" len="med"/>
                      <a:tailEnd type="none" w="med" len="med"/>
                    </a:lnB>
                    <a:solidFill>
                      <a:schemeClr val="bg1"/>
                    </a:solidFill>
                  </a:tcPr>
                </a:tc>
                <a:tc>
                  <a:txBody>
                    <a:bodyPr/>
                    <a:lstStyle/>
                    <a:p>
                      <a:pPr algn="l" fontAlgn="t"/>
                      <a:r>
                        <a:rPr lang="en-US" sz="1400" dirty="0">
                          <a:effectLst/>
                        </a:rPr>
                        <a:t>Focused on pre-transplant risk of dying: patients with worse outcome on the waiting list are given higher priority for transplantation (based on Child–Pugh or MELD score)</a:t>
                      </a:r>
                    </a:p>
                  </a:txBody>
                  <a:tcPr marL="69676" marR="69676" marT="34838" marB="3483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a:noFill/>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3493672756"/>
                  </a:ext>
                </a:extLst>
              </a:tr>
              <a:tr h="797688">
                <a:tc>
                  <a:txBody>
                    <a:bodyPr/>
                    <a:lstStyle/>
                    <a:p>
                      <a:pPr algn="l" fontAlgn="t"/>
                      <a:r>
                        <a:rPr lang="en-US" sz="1400" dirty="0">
                          <a:effectLst/>
                        </a:rPr>
                        <a:t>Utility</a:t>
                      </a:r>
                    </a:p>
                  </a:txBody>
                  <a:tcPr marL="69676" marR="69676" marT="34838" marB="3483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fontAlgn="t"/>
                      <a:r>
                        <a:rPr lang="en-US" sz="1400" dirty="0">
                          <a:effectLst/>
                        </a:rPr>
                        <a:t>Based on maximization of post-transplant outcome, takes into account donor and recipient characteristics: mainly used for HCC since the MELD score poorly predicts post-transplant outcome in HCC due to the absence of donor factors and lack of predicting </a:t>
                      </a:r>
                      <a:r>
                        <a:rPr lang="en-US" sz="1400" dirty="0" err="1">
                          <a:effectLst/>
                        </a:rPr>
                        <a:t>tumour</a:t>
                      </a:r>
                      <a:r>
                        <a:rPr lang="en-US" sz="1400" dirty="0">
                          <a:effectLst/>
                        </a:rPr>
                        <a:t> progression while waiting</a:t>
                      </a:r>
                    </a:p>
                  </a:txBody>
                  <a:tcPr marL="69676" marR="69676" marT="34838" marB="3483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1158946245"/>
                  </a:ext>
                </a:extLst>
              </a:tr>
              <a:tr h="893411">
                <a:tc>
                  <a:txBody>
                    <a:bodyPr/>
                    <a:lstStyle/>
                    <a:p>
                      <a:pPr algn="l" fontAlgn="t"/>
                      <a:r>
                        <a:rPr lang="en-US" sz="1400" dirty="0">
                          <a:effectLst/>
                        </a:rPr>
                        <a:t>Benefit</a:t>
                      </a:r>
                    </a:p>
                  </a:txBody>
                  <a:tcPr marL="69676" marR="69676" marT="34838" marB="3483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fontAlgn="t"/>
                      <a:r>
                        <a:rPr lang="en-US" sz="1400" dirty="0">
                          <a:effectLst/>
                        </a:rPr>
                        <a:t>Calculated by subtracting the survival achieved </a:t>
                      </a:r>
                      <a:r>
                        <a:rPr lang="en-US" sz="1400">
                          <a:effectLst/>
                        </a:rPr>
                        <a:t>with LT </a:t>
                      </a:r>
                      <a:r>
                        <a:rPr lang="en-US" sz="1400" dirty="0">
                          <a:effectLst/>
                        </a:rPr>
                        <a:t>by the survival obtained </a:t>
                      </a:r>
                      <a:r>
                        <a:rPr lang="en-US" sz="1400">
                          <a:effectLst/>
                        </a:rPr>
                        <a:t>without LT. </a:t>
                      </a:r>
                      <a:r>
                        <a:rPr lang="en-US" sz="1400" dirty="0">
                          <a:effectLst/>
                        </a:rPr>
                        <a:t>Ranks patients according to the net survival benefit that they would derive from transplantation and maximizes the lifetime gained through transplantation. If applied to HCC without adjustments, it may prioritize patients at highest risk of recurrence</a:t>
                      </a:r>
                    </a:p>
                  </a:txBody>
                  <a:tcPr marL="69676" marR="69676" marT="34838" marB="3483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872450305"/>
                  </a:ext>
                </a:extLst>
              </a:tr>
            </a:tbl>
          </a:graphicData>
        </a:graphic>
      </p:graphicFrame>
      <p:pic>
        <p:nvPicPr>
          <p:cNvPr id="9" name="Picture 8">
            <a:extLst>
              <a:ext uri="{FF2B5EF4-FFF2-40B4-BE49-F238E27FC236}">
                <a16:creationId xmlns:a16="http://schemas.microsoft.com/office/drawing/2014/main" xmlns="" id="{C32D0ABD-8FA3-48D6-8B0B-EC9C73661F7E}"/>
              </a:ext>
            </a:extLst>
          </p:cNvPr>
          <p:cNvPicPr>
            <a:picLocks noChangeAspect="1"/>
          </p:cNvPicPr>
          <p:nvPr/>
        </p:nvPicPr>
        <p:blipFill>
          <a:blip r:embed="rId3"/>
          <a:stretch>
            <a:fillRect/>
          </a:stretch>
        </p:blipFill>
        <p:spPr>
          <a:xfrm>
            <a:off x="974962" y="1114672"/>
            <a:ext cx="6873402" cy="2095882"/>
          </a:xfrm>
          <a:prstGeom prst="rect">
            <a:avLst/>
          </a:prstGeom>
        </p:spPr>
      </p:pic>
      <p:pic>
        <p:nvPicPr>
          <p:cNvPr id="6" name="Picture 5">
            <a:hlinkClick r:id="rId4"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951151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a:t>Pre-LT therapy and living donor options</a:t>
            </a:r>
            <a:endParaRPr lang="en-US"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a:t>LT candidates with HCC waiting for a cadaveric donor can maintain eligibility with bridging therapy</a:t>
            </a:r>
          </a:p>
          <a:p>
            <a:pPr lvl="1"/>
            <a:r>
              <a:rPr lang="en-GB"/>
              <a:t> Living donor LT may be an option in certain circumstances</a:t>
            </a:r>
            <a:endParaRPr lang="en-GB" dirty="0"/>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1869526831"/>
              </p:ext>
            </p:extLst>
          </p:nvPr>
        </p:nvGraphicFramePr>
        <p:xfrm>
          <a:off x="755650" y="2888940"/>
          <a:ext cx="7313614" cy="2621280"/>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kern="1200">
                          <a:solidFill>
                            <a:schemeClr val="dk1"/>
                          </a:solidFill>
                          <a:effectLst/>
                          <a:latin typeface="+mn-lt"/>
                          <a:ea typeface="+mn-ea"/>
                          <a:cs typeface="+mn-cs"/>
                        </a:rPr>
                        <a:t>In LT </a:t>
                      </a:r>
                      <a:r>
                        <a:rPr lang="en-GB" sz="1400" kern="1200" dirty="0">
                          <a:solidFill>
                            <a:schemeClr val="dk1"/>
                          </a:solidFill>
                          <a:effectLst/>
                          <a:latin typeface="+mn-lt"/>
                          <a:ea typeface="+mn-ea"/>
                          <a:cs typeface="+mn-cs"/>
                        </a:rPr>
                        <a:t>candidates with HCC, </a:t>
                      </a:r>
                      <a:r>
                        <a:rPr lang="en-GB" sz="1400" b="1" kern="1200" dirty="0">
                          <a:solidFill>
                            <a:schemeClr val="tx2"/>
                          </a:solidFill>
                          <a:effectLst/>
                          <a:latin typeface="+mn-lt"/>
                          <a:ea typeface="+mn-ea"/>
                          <a:cs typeface="+mn-cs"/>
                        </a:rPr>
                        <a:t>pre-transplant</a:t>
                      </a:r>
                      <a:r>
                        <a:rPr lang="en-GB" sz="1400" kern="1200" dirty="0">
                          <a:solidFill>
                            <a:schemeClr val="dk1"/>
                          </a:solidFill>
                          <a:effectLst/>
                          <a:latin typeface="+mn-lt"/>
                          <a:ea typeface="+mn-ea"/>
                          <a:cs typeface="+mn-cs"/>
                        </a:rPr>
                        <a:t> (neoadjuvant)</a:t>
                      </a:r>
                      <a:br>
                        <a:rPr lang="en-GB" sz="1400" kern="1200" dirty="0">
                          <a:solidFill>
                            <a:schemeClr val="dk1"/>
                          </a:solidFill>
                          <a:effectLst/>
                          <a:latin typeface="+mn-lt"/>
                          <a:ea typeface="+mn-ea"/>
                          <a:cs typeface="+mn-cs"/>
                        </a:rPr>
                      </a:br>
                      <a:r>
                        <a:rPr lang="en-GB" sz="1400" b="1" kern="1200" dirty="0">
                          <a:solidFill>
                            <a:schemeClr val="tx2"/>
                          </a:solidFill>
                          <a:effectLst/>
                          <a:latin typeface="+mn-lt"/>
                          <a:ea typeface="+mn-ea"/>
                          <a:cs typeface="+mn-cs"/>
                        </a:rPr>
                        <a:t>loco-regional therapies</a:t>
                      </a:r>
                      <a:r>
                        <a:rPr lang="en-GB" sz="1400" kern="1200" dirty="0">
                          <a:solidFill>
                            <a:schemeClr val="tx2"/>
                          </a:solidFill>
                          <a:effectLst/>
                          <a:latin typeface="+mn-lt"/>
                          <a:ea typeface="+mn-ea"/>
                          <a:cs typeface="+mn-cs"/>
                        </a:rPr>
                        <a:t> </a:t>
                      </a:r>
                      <a:r>
                        <a:rPr lang="en-GB" sz="1400" kern="1200" dirty="0">
                          <a:solidFill>
                            <a:schemeClr val="dk1"/>
                          </a:solidFill>
                          <a:effectLst/>
                          <a:latin typeface="+mn-lt"/>
                          <a:ea typeface="+mn-ea"/>
                          <a:cs typeface="+mn-cs"/>
                        </a:rPr>
                        <a:t>are</a:t>
                      </a:r>
                      <a:r>
                        <a:rPr lang="en-GB" sz="1400" kern="1200" dirty="0">
                          <a:solidFill>
                            <a:schemeClr val="tx2"/>
                          </a:solidFill>
                          <a:effectLst/>
                          <a:latin typeface="+mn-lt"/>
                          <a:ea typeface="+mn-ea"/>
                          <a:cs typeface="+mn-cs"/>
                        </a:rPr>
                        <a:t> </a:t>
                      </a:r>
                      <a:r>
                        <a:rPr lang="en-GB" sz="1400" b="1" kern="1200" dirty="0">
                          <a:solidFill>
                            <a:schemeClr val="tx2"/>
                          </a:solidFill>
                          <a:effectLst/>
                          <a:latin typeface="+mn-lt"/>
                          <a:ea typeface="+mn-ea"/>
                          <a:cs typeface="+mn-cs"/>
                        </a:rPr>
                        <a:t>recommended</a:t>
                      </a:r>
                      <a:r>
                        <a:rPr lang="en-GB" sz="1400" kern="1200" dirty="0">
                          <a:solidFill>
                            <a:schemeClr val="tx2"/>
                          </a:solidFill>
                          <a:effectLst/>
                          <a:latin typeface="+mn-lt"/>
                          <a:ea typeface="+mn-ea"/>
                          <a:cs typeface="+mn-cs"/>
                        </a:rPr>
                        <a:t> </a:t>
                      </a:r>
                      <a:r>
                        <a:rPr lang="en-GB" sz="1400" kern="1200" dirty="0">
                          <a:solidFill>
                            <a:schemeClr val="dk1"/>
                          </a:solidFill>
                          <a:effectLst/>
                          <a:latin typeface="+mn-lt"/>
                          <a:ea typeface="+mn-ea"/>
                          <a:cs typeface="+mn-cs"/>
                        </a:rPr>
                        <a:t>if feasible </a:t>
                      </a:r>
                    </a:p>
                    <a:p>
                      <a:pPr marL="285750" lvl="0" indent="-285750">
                        <a:buFont typeface="Arial" panose="020B0604020202020204" pitchFamily="34" charset="0"/>
                        <a:buChar char="•"/>
                      </a:pPr>
                      <a:r>
                        <a:rPr lang="en-GB" sz="1400" kern="1200" dirty="0">
                          <a:solidFill>
                            <a:schemeClr val="dk1"/>
                          </a:solidFill>
                          <a:effectLst/>
                          <a:latin typeface="+mn-lt"/>
                          <a:ea typeface="+mn-ea"/>
                          <a:cs typeface="+mn-cs"/>
                        </a:rPr>
                        <a:t>Reduces the risk </a:t>
                      </a:r>
                      <a:r>
                        <a:rPr lang="en-GB" sz="1400" kern="1200">
                          <a:solidFill>
                            <a:schemeClr val="dk1"/>
                          </a:solidFill>
                          <a:effectLst/>
                          <a:latin typeface="+mn-lt"/>
                          <a:ea typeface="+mn-ea"/>
                          <a:cs typeface="+mn-cs"/>
                        </a:rPr>
                        <a:t>of pre-LT </a:t>
                      </a:r>
                      <a:r>
                        <a:rPr lang="en-GB" sz="1400" kern="1200" dirty="0">
                          <a:solidFill>
                            <a:schemeClr val="dk1"/>
                          </a:solidFill>
                          <a:effectLst/>
                          <a:latin typeface="+mn-lt"/>
                          <a:ea typeface="+mn-ea"/>
                          <a:cs typeface="+mn-cs"/>
                        </a:rPr>
                        <a:t>drop-out</a:t>
                      </a:r>
                    </a:p>
                    <a:p>
                      <a:pPr marL="285750" lvl="0" indent="-285750">
                        <a:buFont typeface="Arial" panose="020B0604020202020204" pitchFamily="34" charset="0"/>
                        <a:buChar char="•"/>
                      </a:pPr>
                      <a:r>
                        <a:rPr lang="en-GB" sz="1400" kern="1200">
                          <a:solidFill>
                            <a:schemeClr val="dk1"/>
                          </a:solidFill>
                          <a:effectLst/>
                          <a:latin typeface="+mn-lt"/>
                          <a:ea typeface="+mn-ea"/>
                          <a:cs typeface="+mn-cs"/>
                        </a:rPr>
                        <a:t>Lowers post-LT </a:t>
                      </a:r>
                      <a:r>
                        <a:rPr lang="en-GB" sz="1400" kern="1200" dirty="0">
                          <a:solidFill>
                            <a:schemeClr val="dk1"/>
                          </a:solidFill>
                          <a:effectLst/>
                          <a:latin typeface="+mn-lt"/>
                          <a:ea typeface="+mn-ea"/>
                          <a:cs typeface="+mn-cs"/>
                        </a:rPr>
                        <a:t>recurrence – particularly if CR or PR is achieved</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2906311770"/>
                  </a:ext>
                </a:extLst>
              </a:tr>
              <a:tr h="0">
                <a:tc>
                  <a:txBody>
                    <a:bodyPr/>
                    <a:lstStyle/>
                    <a:p>
                      <a:pPr marL="285750" indent="-285750">
                        <a:buFont typeface="Arial" panose="020B0604020202020204" pitchFamily="34" charset="0"/>
                        <a:buChar char="•"/>
                      </a:pPr>
                      <a:r>
                        <a:rPr lang="en-GB" sz="1400" kern="1200" dirty="0">
                          <a:solidFill>
                            <a:schemeClr val="dk1"/>
                          </a:solidFill>
                          <a:effectLst/>
                          <a:latin typeface="+mn-lt"/>
                          <a:ea typeface="+mn-ea"/>
                          <a:cs typeface="+mn-cs"/>
                        </a:rPr>
                        <a:t>Contribution of living donation </a:t>
                      </a:r>
                      <a:r>
                        <a:rPr lang="en-GB" sz="1400" kern="1200">
                          <a:solidFill>
                            <a:schemeClr val="dk1"/>
                          </a:solidFill>
                          <a:effectLst/>
                          <a:latin typeface="+mn-lt"/>
                          <a:ea typeface="+mn-ea"/>
                          <a:cs typeface="+mn-cs"/>
                        </a:rPr>
                        <a:t>to LT </a:t>
                      </a:r>
                      <a:r>
                        <a:rPr lang="en-GB" sz="1400" kern="1200" dirty="0">
                          <a:solidFill>
                            <a:schemeClr val="dk1"/>
                          </a:solidFill>
                          <a:effectLst/>
                          <a:latin typeface="+mn-lt"/>
                          <a:ea typeface="+mn-ea"/>
                          <a:cs typeface="+mn-cs"/>
                        </a:rPr>
                        <a:t>for HCC in Europe is still marginal</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Living </a:t>
                      </a:r>
                      <a:r>
                        <a:rPr lang="en-GB" sz="1400" kern="1200">
                          <a:solidFill>
                            <a:schemeClr val="dk1"/>
                          </a:solidFill>
                          <a:effectLst/>
                          <a:latin typeface="+mn-lt"/>
                          <a:ea typeface="+mn-ea"/>
                          <a:cs typeface="+mn-cs"/>
                        </a:rPr>
                        <a:t>donor LT </a:t>
                      </a:r>
                      <a:r>
                        <a:rPr lang="en-GB" sz="1400" kern="1200" dirty="0">
                          <a:solidFill>
                            <a:schemeClr val="dk1"/>
                          </a:solidFill>
                          <a:effectLst/>
                          <a:latin typeface="+mn-lt"/>
                          <a:ea typeface="+mn-ea"/>
                          <a:cs typeface="+mn-cs"/>
                        </a:rPr>
                        <a:t>for HCC remains an option to be explored in selected patients and in experienced centres:</a:t>
                      </a:r>
                    </a:p>
                    <a:p>
                      <a:pPr marL="742950" lvl="1" indent="-285750">
                        <a:buFont typeface="Arial" panose="020B0604020202020204" pitchFamily="34" charset="0"/>
                        <a:buChar char="–"/>
                      </a:pPr>
                      <a:r>
                        <a:rPr lang="en-GB" sz="1400" kern="1200" dirty="0">
                          <a:solidFill>
                            <a:schemeClr val="dk1"/>
                          </a:solidFill>
                          <a:effectLst/>
                          <a:latin typeface="+mn-lt"/>
                          <a:ea typeface="+mn-ea"/>
                          <a:cs typeface="+mn-cs"/>
                        </a:rPr>
                        <a:t>According to waiting list time and dynamics</a:t>
                      </a:r>
                    </a:p>
                    <a:p>
                      <a:pPr marL="742950" lvl="1" indent="-285750">
                        <a:buFont typeface="Arial" panose="020B0604020202020204" pitchFamily="34" charset="0"/>
                        <a:buChar char="–"/>
                      </a:pPr>
                      <a:r>
                        <a:rPr lang="en-GB" sz="1400" kern="1200" dirty="0">
                          <a:solidFill>
                            <a:schemeClr val="dk1"/>
                          </a:solidFill>
                          <a:effectLst/>
                          <a:latin typeface="+mn-lt"/>
                          <a:ea typeface="+mn-ea"/>
                          <a:cs typeface="+mn-cs"/>
                        </a:rPr>
                        <a:t>Within donor-recipient double equipoise principles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400" dirty="0"/>
                        <a:t>Low</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355976" y="2888940"/>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479082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a:t>Local ablation and external radiation</a:t>
            </a:r>
            <a:endParaRPr lang="en-US"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endParaRPr lang="en-GB" dirty="0"/>
          </a:p>
          <a:p>
            <a:r>
              <a:rPr lang="en-GB" dirty="0"/>
              <a:t>*Thermal ablation in single tumours 2–3 cm in size is an alternative to surgical resection based on technical factors (location of the tumour), hepatic and extrahepatic patient conditions</a:t>
            </a:r>
          </a:p>
          <a:p>
            <a:r>
              <a:rPr lang="en-GB"/>
              <a:t>EASL CPG HCC. J Hepatol 2018; doi: 10.1016/j.jhep.2018.03.019</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a:t>Tumour ablation techniques have improved along with the imaging-guidance tools required to ensure their successful application</a:t>
            </a:r>
            <a:endParaRPr lang="en-GB" dirty="0"/>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481865981"/>
              </p:ext>
            </p:extLst>
          </p:nvPr>
        </p:nvGraphicFramePr>
        <p:xfrm>
          <a:off x="755649" y="2204864"/>
          <a:ext cx="7313614" cy="3322320"/>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b="1" kern="1200" dirty="0">
                          <a:solidFill>
                            <a:schemeClr val="tx2"/>
                          </a:solidFill>
                          <a:effectLst/>
                          <a:latin typeface="+mn-lt"/>
                          <a:ea typeface="+mn-ea"/>
                          <a:cs typeface="+mn-cs"/>
                        </a:rPr>
                        <a:t>Thermal ablation </a:t>
                      </a:r>
                      <a:r>
                        <a:rPr lang="en-GB" sz="1400" kern="1200" dirty="0">
                          <a:solidFill>
                            <a:schemeClr val="dk1"/>
                          </a:solidFill>
                          <a:effectLst/>
                          <a:latin typeface="+mn-lt"/>
                          <a:ea typeface="+mn-ea"/>
                          <a:cs typeface="+mn-cs"/>
                        </a:rPr>
                        <a:t>with </a:t>
                      </a:r>
                      <a:r>
                        <a:rPr lang="en-GB" sz="1400" b="1" kern="1200" dirty="0">
                          <a:solidFill>
                            <a:schemeClr val="tx2"/>
                          </a:solidFill>
                          <a:effectLst/>
                          <a:latin typeface="+mn-lt"/>
                          <a:ea typeface="+mn-ea"/>
                          <a:cs typeface="+mn-cs"/>
                        </a:rPr>
                        <a:t>radiofrequency</a:t>
                      </a:r>
                      <a:r>
                        <a:rPr lang="en-GB" sz="1400" kern="1200" dirty="0">
                          <a:solidFill>
                            <a:schemeClr val="dk1"/>
                          </a:solidFill>
                          <a:effectLst/>
                          <a:latin typeface="+mn-lt"/>
                          <a:ea typeface="+mn-ea"/>
                          <a:cs typeface="+mn-cs"/>
                        </a:rPr>
                        <a:t> is the </a:t>
                      </a:r>
                      <a:r>
                        <a:rPr lang="en-GB" sz="1400" b="1" kern="1200" dirty="0">
                          <a:solidFill>
                            <a:schemeClr val="tx2"/>
                          </a:solidFill>
                          <a:effectLst/>
                          <a:latin typeface="+mn-lt"/>
                          <a:ea typeface="+mn-ea"/>
                          <a:cs typeface="+mn-cs"/>
                        </a:rPr>
                        <a:t>standard of care </a:t>
                      </a:r>
                      <a:r>
                        <a:rPr lang="en-GB" sz="1400" kern="1200" dirty="0">
                          <a:solidFill>
                            <a:schemeClr val="dk1"/>
                          </a:solidFill>
                          <a:effectLst/>
                          <a:latin typeface="+mn-lt"/>
                          <a:ea typeface="+mn-ea"/>
                          <a:cs typeface="+mn-cs"/>
                        </a:rPr>
                        <a:t>for patients with </a:t>
                      </a:r>
                      <a:r>
                        <a:rPr lang="en-GB" sz="1400" b="0" kern="1200" dirty="0">
                          <a:solidFill>
                            <a:schemeClr val="tx1"/>
                          </a:solidFill>
                          <a:effectLst/>
                          <a:latin typeface="+mn-lt"/>
                          <a:ea typeface="+mn-ea"/>
                          <a:cs typeface="+mn-cs"/>
                        </a:rPr>
                        <a:t>BCLC-0 and A </a:t>
                      </a:r>
                      <a:r>
                        <a:rPr lang="en-GB" sz="1400" kern="1200" dirty="0">
                          <a:solidFill>
                            <a:schemeClr val="dk1"/>
                          </a:solidFill>
                          <a:effectLst/>
                          <a:latin typeface="+mn-lt"/>
                          <a:ea typeface="+mn-ea"/>
                          <a:cs typeface="+mn-cs"/>
                        </a:rPr>
                        <a:t>tumours </a:t>
                      </a:r>
                      <a:r>
                        <a:rPr lang="en-GB" sz="1400" b="1" kern="1200" dirty="0">
                          <a:solidFill>
                            <a:schemeClr val="tx2"/>
                          </a:solidFill>
                          <a:effectLst/>
                          <a:latin typeface="+mn-lt"/>
                          <a:ea typeface="+mn-ea"/>
                          <a:cs typeface="+mn-cs"/>
                        </a:rPr>
                        <a:t>not suitable for surgery*</a:t>
                      </a:r>
                      <a:endParaRPr lang="en-GB" sz="14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365093">
                <a:tc>
                  <a:txBody>
                    <a:bodyPr/>
                    <a:lstStyle/>
                    <a:p>
                      <a:r>
                        <a:rPr lang="en-GB" sz="1400" kern="1200" dirty="0">
                          <a:solidFill>
                            <a:schemeClr val="dk1"/>
                          </a:solidFill>
                          <a:effectLst/>
                          <a:latin typeface="+mn-lt"/>
                          <a:ea typeface="+mn-ea"/>
                          <a:cs typeface="+mn-cs"/>
                        </a:rPr>
                        <a:t>In patients with </a:t>
                      </a:r>
                      <a:r>
                        <a:rPr lang="en-GB" sz="1400" b="1" kern="1200" dirty="0">
                          <a:solidFill>
                            <a:schemeClr val="tx2"/>
                          </a:solidFill>
                          <a:effectLst/>
                          <a:latin typeface="+mn-lt"/>
                          <a:ea typeface="+mn-ea"/>
                          <a:cs typeface="+mn-cs"/>
                        </a:rPr>
                        <a:t>very early stage HCC </a:t>
                      </a:r>
                      <a:r>
                        <a:rPr lang="en-GB" sz="1400" kern="1200" dirty="0">
                          <a:solidFill>
                            <a:schemeClr val="dk1"/>
                          </a:solidFill>
                          <a:effectLst/>
                          <a:latin typeface="+mn-lt"/>
                          <a:ea typeface="+mn-ea"/>
                          <a:cs typeface="+mn-cs"/>
                        </a:rPr>
                        <a:t>(BCLC-0) </a:t>
                      </a:r>
                      <a:r>
                        <a:rPr lang="en-GB" sz="1400" b="1" kern="1200" dirty="0">
                          <a:solidFill>
                            <a:schemeClr val="tx2"/>
                          </a:solidFill>
                          <a:effectLst/>
                          <a:latin typeface="+mn-lt"/>
                          <a:ea typeface="+mn-ea"/>
                          <a:cs typeface="+mn-cs"/>
                        </a:rPr>
                        <a:t>radiofrequency ablation</a:t>
                      </a:r>
                      <a:r>
                        <a:rPr lang="en-GB" sz="1400" b="1" kern="1200" dirty="0">
                          <a:solidFill>
                            <a:schemeClr val="accent1"/>
                          </a:solidFill>
                          <a:effectLst/>
                          <a:latin typeface="+mn-lt"/>
                          <a:ea typeface="+mn-ea"/>
                          <a:cs typeface="+mn-cs"/>
                        </a:rPr>
                        <a:t> </a:t>
                      </a:r>
                      <a:r>
                        <a:rPr lang="en-GB" sz="1400" kern="1200" dirty="0">
                          <a:solidFill>
                            <a:schemeClr val="dk1"/>
                          </a:solidFill>
                          <a:effectLst/>
                          <a:latin typeface="+mn-lt"/>
                          <a:ea typeface="+mn-ea"/>
                          <a:cs typeface="+mn-cs"/>
                        </a:rPr>
                        <a:t>in </a:t>
                      </a:r>
                      <a:r>
                        <a:rPr lang="en-GB" sz="1400" b="1" kern="1200" dirty="0">
                          <a:solidFill>
                            <a:schemeClr val="tx2"/>
                          </a:solidFill>
                          <a:effectLst/>
                          <a:latin typeface="+mn-lt"/>
                          <a:ea typeface="+mn-ea"/>
                          <a:cs typeface="+mn-cs"/>
                        </a:rPr>
                        <a:t>favourable locations </a:t>
                      </a:r>
                      <a:r>
                        <a:rPr lang="en-GB" sz="1400" kern="1200" dirty="0">
                          <a:solidFill>
                            <a:schemeClr val="dk1"/>
                          </a:solidFill>
                          <a:effectLst/>
                          <a:latin typeface="+mn-lt"/>
                          <a:ea typeface="+mn-ea"/>
                          <a:cs typeface="+mn-cs"/>
                        </a:rPr>
                        <a:t>can be adopted as </a:t>
                      </a:r>
                      <a:r>
                        <a:rPr lang="en-GB" sz="1400" b="1" kern="1200" dirty="0">
                          <a:solidFill>
                            <a:schemeClr val="tx2"/>
                          </a:solidFill>
                          <a:effectLst/>
                          <a:latin typeface="+mn-lt"/>
                          <a:ea typeface="+mn-ea"/>
                          <a:cs typeface="+mn-cs"/>
                        </a:rPr>
                        <a:t>first-line therapy </a:t>
                      </a:r>
                      <a:r>
                        <a:rPr lang="en-GB" sz="1400" kern="1200" dirty="0">
                          <a:solidFill>
                            <a:schemeClr val="dk1"/>
                          </a:solidFill>
                          <a:effectLst/>
                          <a:latin typeface="+mn-lt"/>
                          <a:ea typeface="+mn-ea"/>
                          <a:cs typeface="+mn-cs"/>
                        </a:rPr>
                        <a:t>even in </a:t>
                      </a:r>
                      <a:r>
                        <a:rPr lang="en-GB" sz="1400" b="1" kern="1200" dirty="0">
                          <a:solidFill>
                            <a:schemeClr val="tx2"/>
                          </a:solidFill>
                          <a:effectLst/>
                          <a:latin typeface="+mn-lt"/>
                          <a:ea typeface="+mn-ea"/>
                          <a:cs typeface="+mn-cs"/>
                        </a:rPr>
                        <a:t>surgical patients </a:t>
                      </a:r>
                      <a:endParaRPr lang="en-GB" sz="14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2906311770"/>
                  </a:ext>
                </a:extLst>
              </a:tr>
              <a:tr h="365093">
                <a:tc>
                  <a:txBody>
                    <a:bodyPr/>
                    <a:lstStyle/>
                    <a:p>
                      <a:r>
                        <a:rPr lang="en-GB" sz="1400" kern="1200" dirty="0">
                          <a:solidFill>
                            <a:schemeClr val="dk1"/>
                          </a:solidFill>
                          <a:effectLst/>
                          <a:latin typeface="+mn-lt"/>
                          <a:ea typeface="+mn-ea"/>
                          <a:cs typeface="+mn-cs"/>
                        </a:rPr>
                        <a:t>Microwave ablation showed promising results for local control and survival</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400" dirty="0"/>
                        <a:t>Low</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1310970768"/>
                  </a:ext>
                </a:extLst>
              </a:tr>
              <a:tr h="365093">
                <a:tc>
                  <a:txBody>
                    <a:bodyPr/>
                    <a:lstStyle/>
                    <a:p>
                      <a:r>
                        <a:rPr lang="en-GB" sz="1400" b="1" kern="1200" dirty="0">
                          <a:solidFill>
                            <a:schemeClr val="tx2"/>
                          </a:solidFill>
                          <a:effectLst/>
                          <a:latin typeface="+mn-lt"/>
                          <a:ea typeface="+mn-ea"/>
                          <a:cs typeface="+mn-cs"/>
                        </a:rPr>
                        <a:t>Ethanol injection </a:t>
                      </a:r>
                      <a:r>
                        <a:rPr lang="en-GB" sz="1400" kern="1200" dirty="0">
                          <a:solidFill>
                            <a:schemeClr val="dk1"/>
                          </a:solidFill>
                          <a:effectLst/>
                          <a:latin typeface="+mn-lt"/>
                          <a:ea typeface="+mn-ea"/>
                          <a:cs typeface="+mn-cs"/>
                        </a:rPr>
                        <a:t>is an option in some cases </a:t>
                      </a:r>
                      <a:r>
                        <a:rPr lang="en-GB" sz="1400" b="1" kern="1200" dirty="0">
                          <a:solidFill>
                            <a:schemeClr val="tx2"/>
                          </a:solidFill>
                          <a:effectLst/>
                          <a:latin typeface="+mn-lt"/>
                          <a:ea typeface="+mn-ea"/>
                          <a:cs typeface="+mn-cs"/>
                        </a:rPr>
                        <a:t>where thermal ablation</a:t>
                      </a:r>
                      <a:r>
                        <a:rPr lang="en-GB" sz="1400" b="1" kern="1200" dirty="0">
                          <a:solidFill>
                            <a:schemeClr val="accent1"/>
                          </a:solidFill>
                          <a:effectLst/>
                          <a:latin typeface="+mn-lt"/>
                          <a:ea typeface="+mn-ea"/>
                          <a:cs typeface="+mn-cs"/>
                        </a:rPr>
                        <a:t> </a:t>
                      </a:r>
                      <a:r>
                        <a:rPr lang="en-GB" sz="1400" kern="1200" dirty="0">
                          <a:solidFill>
                            <a:schemeClr val="dk1"/>
                          </a:solidFill>
                          <a:effectLst/>
                          <a:latin typeface="+mn-lt"/>
                          <a:ea typeface="+mn-ea"/>
                          <a:cs typeface="+mn-cs"/>
                        </a:rPr>
                        <a:t>is </a:t>
                      </a:r>
                      <a:r>
                        <a:rPr lang="en-GB" sz="1400" b="1" kern="1200" dirty="0">
                          <a:solidFill>
                            <a:schemeClr val="tx2"/>
                          </a:solidFill>
                          <a:effectLst/>
                          <a:latin typeface="+mn-lt"/>
                          <a:ea typeface="+mn-ea"/>
                          <a:cs typeface="+mn-cs"/>
                        </a:rPr>
                        <a:t>not technically feasible</a:t>
                      </a:r>
                      <a:r>
                        <a:rPr lang="en-GB" sz="1400" kern="1200" dirty="0">
                          <a:solidFill>
                            <a:schemeClr val="dk1"/>
                          </a:solidFill>
                          <a:effectLst/>
                          <a:latin typeface="+mn-lt"/>
                          <a:ea typeface="+mn-ea"/>
                          <a:cs typeface="+mn-cs"/>
                        </a:rPr>
                        <a:t>, especially in tumours &lt;2 cm</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704505821"/>
                  </a:ext>
                </a:extLst>
              </a:tr>
              <a:tr h="0">
                <a:tc>
                  <a:txBody>
                    <a:bodyPr/>
                    <a:lstStyle/>
                    <a:p>
                      <a:r>
                        <a:rPr lang="en-GB" sz="1400" b="0" kern="1200" dirty="0">
                          <a:solidFill>
                            <a:schemeClr val="tx1"/>
                          </a:solidFill>
                          <a:effectLst/>
                          <a:latin typeface="+mn-lt"/>
                          <a:ea typeface="+mn-ea"/>
                          <a:cs typeface="+mn-cs"/>
                        </a:rPr>
                        <a:t>External beam radiotherapy is under investigation</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So far there is no robust evidence to support this therapeutic approach in the management of HCC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Weak</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370970" y="2204864"/>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371900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AB6D795-AE04-4A92-A240-968A6A3823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3887" y="1661766"/>
            <a:ext cx="8406990" cy="2103989"/>
          </a:xfrm>
          <a:prstGeom prst="rect">
            <a:avLst/>
          </a:prstGeom>
        </p:spPr>
      </p:pic>
      <p:sp>
        <p:nvSpPr>
          <p:cNvPr id="2" name="Title 1"/>
          <p:cNvSpPr>
            <a:spLocks noGrp="1"/>
          </p:cNvSpPr>
          <p:nvPr>
            <p:ph type="title"/>
          </p:nvPr>
        </p:nvSpPr>
        <p:spPr/>
        <p:txBody>
          <a:bodyPr/>
          <a:lstStyle/>
          <a:p>
            <a:r>
              <a:rPr lang="en-GB" dirty="0"/>
              <a:t>Percutaneous ablation</a:t>
            </a:r>
          </a:p>
        </p:txBody>
      </p:sp>
      <p:sp>
        <p:nvSpPr>
          <p:cNvPr id="3" name="Text Placeholder 2"/>
          <p:cNvSpPr>
            <a:spLocks noGrp="1"/>
          </p:cNvSpPr>
          <p:nvPr>
            <p:ph type="body" sz="quarter" idx="10"/>
          </p:nvPr>
        </p:nvSpPr>
        <p:spPr/>
        <p:txBody>
          <a:bodyPr/>
          <a:lstStyle/>
          <a:p>
            <a:r>
              <a:rPr lang="en-GB" dirty="0" err="1"/>
              <a:t>Nault</a:t>
            </a:r>
            <a:r>
              <a:rPr lang="en-GB" dirty="0"/>
              <a:t> J-C, et al. J </a:t>
            </a:r>
            <a:r>
              <a:rPr lang="en-GB" dirty="0" err="1"/>
              <a:t>Hepatol</a:t>
            </a:r>
            <a:r>
              <a:rPr lang="en-GB" dirty="0"/>
              <a:t> </a:t>
            </a:r>
            <a:r>
              <a:rPr lang="en-GB"/>
              <a:t>2018;</a:t>
            </a:r>
            <a:r>
              <a:rPr lang="nl-NL"/>
              <a:t>68:783–97</a:t>
            </a:r>
          </a:p>
          <a:p>
            <a:r>
              <a:rPr lang="en-GB"/>
              <a:t>EASL CPG HCC. J Hepatol 2018; doi: 10.1016/j.jhep.2018.03.019</a:t>
            </a:r>
          </a:p>
        </p:txBody>
      </p:sp>
      <p:pic>
        <p:nvPicPr>
          <p:cNvPr id="6" name="Picture 5">
            <a:hlinkClick r:id="rId4"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
        <p:nvSpPr>
          <p:cNvPr id="7" name="TextBox 6">
            <a:extLst>
              <a:ext uri="{FF2B5EF4-FFF2-40B4-BE49-F238E27FC236}">
                <a16:creationId xmlns:a16="http://schemas.microsoft.com/office/drawing/2014/main" xmlns="" id="{19612004-24E4-4D1F-9898-9146FFD416E7}"/>
              </a:ext>
            </a:extLst>
          </p:cNvPr>
          <p:cNvSpPr txBox="1"/>
          <p:nvPr/>
        </p:nvSpPr>
        <p:spPr>
          <a:xfrm>
            <a:off x="322697" y="5298792"/>
            <a:ext cx="2098800" cy="1005848"/>
          </a:xfrm>
          <a:prstGeom prst="rect">
            <a:avLst/>
          </a:prstGeom>
          <a:solidFill>
            <a:schemeClr val="accent2">
              <a:lumMod val="40000"/>
              <a:lumOff val="60000"/>
            </a:schemeClr>
          </a:solidFill>
          <a:ln>
            <a:noFill/>
          </a:ln>
        </p:spPr>
        <p:txBody>
          <a:bodyPr wrap="square" lIns="18000" tIns="18000" rIns="18000" bIns="18000" rtlCol="0" anchor="t">
            <a:spAutoFit/>
          </a:bodyPr>
          <a:lstStyle/>
          <a:p>
            <a:pPr marL="171450" indent="-171450">
              <a:buFont typeface="Arial" panose="020B0604020202020204" pitchFamily="34" charset="0"/>
              <a:buChar char="•"/>
            </a:pPr>
            <a:r>
              <a:rPr lang="en-US" sz="1050" dirty="0"/>
              <a:t>Thermal injury of adjacent structure</a:t>
            </a:r>
          </a:p>
          <a:p>
            <a:pPr marL="171450" indent="-171450">
              <a:buFont typeface="Arial" panose="020B0604020202020204" pitchFamily="34" charset="0"/>
              <a:buChar char="•"/>
            </a:pPr>
            <a:r>
              <a:rPr lang="en-US" sz="1050" dirty="0"/>
              <a:t>Heat sink effect (near major vessels)</a:t>
            </a:r>
          </a:p>
          <a:p>
            <a:pPr marL="171450" indent="-171450">
              <a:buFont typeface="Arial" panose="020B0604020202020204" pitchFamily="34" charset="0"/>
              <a:buChar char="•"/>
            </a:pPr>
            <a:r>
              <a:rPr lang="en-US" sz="1050" dirty="0" err="1"/>
              <a:t>Multibipolar</a:t>
            </a:r>
            <a:r>
              <a:rPr lang="en-US" sz="1050" dirty="0"/>
              <a:t> mode is less sensitive to heat sink effect</a:t>
            </a:r>
            <a:endParaRPr lang="en-GB" sz="1050" dirty="0"/>
          </a:p>
        </p:txBody>
      </p:sp>
      <p:grpSp>
        <p:nvGrpSpPr>
          <p:cNvPr id="20" name="Group 19">
            <a:extLst>
              <a:ext uri="{FF2B5EF4-FFF2-40B4-BE49-F238E27FC236}">
                <a16:creationId xmlns:a16="http://schemas.microsoft.com/office/drawing/2014/main" xmlns="" id="{0FD583C5-F151-4607-843C-87B04319FF09}"/>
              </a:ext>
            </a:extLst>
          </p:cNvPr>
          <p:cNvGrpSpPr/>
          <p:nvPr/>
        </p:nvGrpSpPr>
        <p:grpSpPr>
          <a:xfrm>
            <a:off x="3675736" y="3968172"/>
            <a:ext cx="1792529" cy="197934"/>
            <a:chOff x="3347864" y="3968172"/>
            <a:chExt cx="1792529" cy="197934"/>
          </a:xfrm>
        </p:grpSpPr>
        <p:sp>
          <p:nvSpPr>
            <p:cNvPr id="8" name="TextBox 7">
              <a:extLst>
                <a:ext uri="{FF2B5EF4-FFF2-40B4-BE49-F238E27FC236}">
                  <a16:creationId xmlns:a16="http://schemas.microsoft.com/office/drawing/2014/main" xmlns="" id="{8127ADD9-002C-487A-B1B3-5EF1493C24C8}"/>
                </a:ext>
              </a:extLst>
            </p:cNvPr>
            <p:cNvSpPr txBox="1"/>
            <p:nvPr/>
          </p:nvSpPr>
          <p:spPr>
            <a:xfrm>
              <a:off x="3347864" y="3968172"/>
              <a:ext cx="850529" cy="197934"/>
            </a:xfrm>
            <a:prstGeom prst="rect">
              <a:avLst/>
            </a:prstGeom>
            <a:solidFill>
              <a:srgbClr val="EBF4D8"/>
            </a:solidFill>
            <a:ln>
              <a:noFill/>
            </a:ln>
          </p:spPr>
          <p:txBody>
            <a:bodyPr wrap="square" lIns="18000" tIns="18000" rIns="18000" bIns="18000" rtlCol="0" anchor="t">
              <a:spAutoFit/>
            </a:bodyPr>
            <a:lstStyle/>
            <a:p>
              <a:pPr algn="ctr"/>
              <a:r>
                <a:rPr lang="en-US" sz="1050" b="1" dirty="0"/>
                <a:t>Advantages</a:t>
              </a:r>
            </a:p>
          </p:txBody>
        </p:sp>
        <p:sp>
          <p:nvSpPr>
            <p:cNvPr id="9" name="TextBox 8">
              <a:extLst>
                <a:ext uri="{FF2B5EF4-FFF2-40B4-BE49-F238E27FC236}">
                  <a16:creationId xmlns:a16="http://schemas.microsoft.com/office/drawing/2014/main" xmlns="" id="{CD4FFC78-8481-4C4F-90D5-6D436FF08CFE}"/>
                </a:ext>
              </a:extLst>
            </p:cNvPr>
            <p:cNvSpPr txBox="1"/>
            <p:nvPr/>
          </p:nvSpPr>
          <p:spPr>
            <a:xfrm>
              <a:off x="4289864" y="3968172"/>
              <a:ext cx="850529" cy="197934"/>
            </a:xfrm>
            <a:prstGeom prst="rect">
              <a:avLst/>
            </a:prstGeom>
            <a:solidFill>
              <a:schemeClr val="accent2">
                <a:lumMod val="40000"/>
                <a:lumOff val="60000"/>
              </a:schemeClr>
            </a:solidFill>
            <a:ln>
              <a:noFill/>
            </a:ln>
          </p:spPr>
          <p:txBody>
            <a:bodyPr wrap="square" lIns="18000" tIns="18000" rIns="18000" bIns="18000" rtlCol="0" anchor="t">
              <a:spAutoFit/>
            </a:bodyPr>
            <a:lstStyle/>
            <a:p>
              <a:pPr algn="ctr"/>
              <a:r>
                <a:rPr lang="en-US" sz="1050" b="1" dirty="0"/>
                <a:t>Limitations</a:t>
              </a:r>
            </a:p>
          </p:txBody>
        </p:sp>
      </p:grpSp>
      <p:sp>
        <p:nvSpPr>
          <p:cNvPr id="13" name="TextBox 12">
            <a:extLst>
              <a:ext uri="{FF2B5EF4-FFF2-40B4-BE49-F238E27FC236}">
                <a16:creationId xmlns:a16="http://schemas.microsoft.com/office/drawing/2014/main" xmlns="" id="{0A2E0075-A4B8-4355-B862-A3BB192E6BA5}"/>
              </a:ext>
            </a:extLst>
          </p:cNvPr>
          <p:cNvSpPr txBox="1"/>
          <p:nvPr/>
        </p:nvSpPr>
        <p:spPr>
          <a:xfrm>
            <a:off x="322697" y="4272868"/>
            <a:ext cx="2098800" cy="1005848"/>
          </a:xfrm>
          <a:prstGeom prst="rect">
            <a:avLst/>
          </a:prstGeom>
          <a:solidFill>
            <a:schemeClr val="accent5">
              <a:lumMod val="20000"/>
              <a:lumOff val="80000"/>
            </a:schemeClr>
          </a:solidFill>
          <a:ln>
            <a:noFill/>
          </a:ln>
        </p:spPr>
        <p:txBody>
          <a:bodyPr wrap="square" lIns="18000" tIns="18000" rIns="18000" bIns="18000" rtlCol="0" anchor="t">
            <a:spAutoFit/>
          </a:bodyPr>
          <a:lstStyle/>
          <a:p>
            <a:pPr marL="171450" indent="-171450">
              <a:buFont typeface="Arial" panose="020B0604020202020204" pitchFamily="34" charset="0"/>
              <a:buChar char="•"/>
            </a:pPr>
            <a:r>
              <a:rPr lang="en-US" sz="1050" dirty="0"/>
              <a:t>Well-evaluated treatment (reference)</a:t>
            </a:r>
          </a:p>
          <a:p>
            <a:pPr marL="171450" indent="-171450">
              <a:buFont typeface="Arial" panose="020B0604020202020204" pitchFamily="34" charset="0"/>
              <a:buChar char="•"/>
            </a:pPr>
            <a:r>
              <a:rPr lang="en-US" sz="1050" dirty="0" err="1"/>
              <a:t>Multibipolar</a:t>
            </a:r>
            <a:r>
              <a:rPr lang="en-US" sz="1050" dirty="0"/>
              <a:t> mode: increases volume and </a:t>
            </a:r>
            <a:br>
              <a:rPr lang="en-US" sz="1050" dirty="0"/>
            </a:br>
            <a:r>
              <a:rPr lang="en-US" sz="1050" dirty="0"/>
              <a:t>predictability (margin) of ablation zone</a:t>
            </a:r>
          </a:p>
        </p:txBody>
      </p:sp>
      <p:sp>
        <p:nvSpPr>
          <p:cNvPr id="14" name="TextBox 13">
            <a:extLst>
              <a:ext uri="{FF2B5EF4-FFF2-40B4-BE49-F238E27FC236}">
                <a16:creationId xmlns:a16="http://schemas.microsoft.com/office/drawing/2014/main" xmlns="" id="{118AFC2E-CDB8-4D79-BF44-1BB23DE7A86D}"/>
              </a:ext>
            </a:extLst>
          </p:cNvPr>
          <p:cNvSpPr txBox="1"/>
          <p:nvPr/>
        </p:nvSpPr>
        <p:spPr>
          <a:xfrm>
            <a:off x="2463155" y="5298791"/>
            <a:ext cx="2098800" cy="684000"/>
          </a:xfrm>
          <a:prstGeom prst="rect">
            <a:avLst/>
          </a:prstGeom>
          <a:solidFill>
            <a:schemeClr val="accent2">
              <a:lumMod val="40000"/>
              <a:lumOff val="60000"/>
            </a:schemeClr>
          </a:solidFill>
          <a:ln>
            <a:noFill/>
          </a:ln>
        </p:spPr>
        <p:txBody>
          <a:bodyPr wrap="square" lIns="18000" tIns="18000" rIns="18000" bIns="18000" rtlCol="0" anchor="t">
            <a:spAutoFit/>
          </a:bodyPr>
          <a:lstStyle/>
          <a:p>
            <a:pPr marL="171450" indent="-171450">
              <a:buFont typeface="Arial" panose="020B0604020202020204" pitchFamily="34" charset="0"/>
              <a:buChar char="•"/>
            </a:pPr>
            <a:r>
              <a:rPr lang="en-US" sz="1050" dirty="0"/>
              <a:t>No reliable endpoint to set the amount of energy deposition</a:t>
            </a:r>
            <a:endParaRPr lang="en-GB" sz="1050" dirty="0"/>
          </a:p>
        </p:txBody>
      </p:sp>
      <p:sp>
        <p:nvSpPr>
          <p:cNvPr id="15" name="TextBox 14">
            <a:extLst>
              <a:ext uri="{FF2B5EF4-FFF2-40B4-BE49-F238E27FC236}">
                <a16:creationId xmlns:a16="http://schemas.microsoft.com/office/drawing/2014/main" xmlns="" id="{C8034DD4-8192-4B57-B4FB-07D166E5C0CD}"/>
              </a:ext>
            </a:extLst>
          </p:cNvPr>
          <p:cNvSpPr txBox="1"/>
          <p:nvPr/>
        </p:nvSpPr>
        <p:spPr>
          <a:xfrm>
            <a:off x="2463155" y="4272868"/>
            <a:ext cx="2098800" cy="1004400"/>
          </a:xfrm>
          <a:prstGeom prst="rect">
            <a:avLst/>
          </a:prstGeom>
          <a:solidFill>
            <a:schemeClr val="accent5">
              <a:lumMod val="20000"/>
              <a:lumOff val="80000"/>
            </a:schemeClr>
          </a:solidFill>
          <a:ln>
            <a:noFill/>
          </a:ln>
        </p:spPr>
        <p:txBody>
          <a:bodyPr wrap="square" lIns="18000" tIns="18000" rIns="18000" bIns="18000" rtlCol="0" anchor="t">
            <a:spAutoFit/>
          </a:bodyPr>
          <a:lstStyle/>
          <a:p>
            <a:pPr marL="171450" indent="-171450">
              <a:buFont typeface="Arial" panose="020B0604020202020204" pitchFamily="34" charset="0"/>
              <a:buChar char="•"/>
            </a:pPr>
            <a:r>
              <a:rPr lang="en-US" sz="1050" dirty="0"/>
              <a:t>Higher and faster temperature picks reached than with RFA (less sensitive to heat sink effect than monopolar RFA)</a:t>
            </a:r>
          </a:p>
        </p:txBody>
      </p:sp>
      <p:sp>
        <p:nvSpPr>
          <p:cNvPr id="17" name="TextBox 16">
            <a:extLst>
              <a:ext uri="{FF2B5EF4-FFF2-40B4-BE49-F238E27FC236}">
                <a16:creationId xmlns:a16="http://schemas.microsoft.com/office/drawing/2014/main" xmlns="" id="{42CA4F23-5708-4F9D-81E2-7FFADCE11610}"/>
              </a:ext>
            </a:extLst>
          </p:cNvPr>
          <p:cNvSpPr txBox="1"/>
          <p:nvPr/>
        </p:nvSpPr>
        <p:spPr>
          <a:xfrm>
            <a:off x="6724005" y="4272868"/>
            <a:ext cx="2098800" cy="1005848"/>
          </a:xfrm>
          <a:prstGeom prst="rect">
            <a:avLst/>
          </a:prstGeom>
          <a:solidFill>
            <a:schemeClr val="accent5">
              <a:lumMod val="20000"/>
              <a:lumOff val="80000"/>
            </a:schemeClr>
          </a:solidFill>
          <a:ln>
            <a:noFill/>
          </a:ln>
        </p:spPr>
        <p:txBody>
          <a:bodyPr wrap="square" lIns="18000" tIns="18000" rIns="18000" bIns="18000" rtlCol="0" anchor="t">
            <a:spAutoFit/>
          </a:bodyPr>
          <a:lstStyle/>
          <a:p>
            <a:pPr marL="171450" indent="-171450">
              <a:buFont typeface="Arial" panose="020B0604020202020204" pitchFamily="34" charset="0"/>
              <a:buChar char="•"/>
            </a:pPr>
            <a:r>
              <a:rPr lang="en-US" sz="1050" dirty="0"/>
              <a:t>Limited risk of thermal injury to </a:t>
            </a:r>
            <a:r>
              <a:rPr lang="en-US" sz="1050" dirty="0" err="1"/>
              <a:t>neighbouring</a:t>
            </a:r>
            <a:r>
              <a:rPr lang="en-US" sz="1050" dirty="0"/>
              <a:t> critical structures</a:t>
            </a:r>
          </a:p>
          <a:p>
            <a:pPr marL="171450" indent="-171450">
              <a:buFont typeface="Arial" panose="020B0604020202020204" pitchFamily="34" charset="0"/>
              <a:buChar char="•"/>
            </a:pPr>
            <a:r>
              <a:rPr lang="en-US" sz="1050" dirty="0"/>
              <a:t>Unsensitive to heat sink effect</a:t>
            </a:r>
          </a:p>
          <a:p>
            <a:pPr marL="171450" indent="-171450">
              <a:buFont typeface="Arial" panose="020B0604020202020204" pitchFamily="34" charset="0"/>
              <a:buChar char="•"/>
            </a:pPr>
            <a:r>
              <a:rPr lang="en-US" sz="1050" dirty="0"/>
              <a:t>Advantage of </a:t>
            </a:r>
            <a:r>
              <a:rPr lang="en-US" sz="1050" dirty="0" err="1"/>
              <a:t>multibipolar</a:t>
            </a:r>
            <a:r>
              <a:rPr lang="en-US" sz="1050" dirty="0"/>
              <a:t> mode (no touch technique, predictability of margins)</a:t>
            </a:r>
          </a:p>
        </p:txBody>
      </p:sp>
      <p:sp>
        <p:nvSpPr>
          <p:cNvPr id="18" name="TextBox 17">
            <a:extLst>
              <a:ext uri="{FF2B5EF4-FFF2-40B4-BE49-F238E27FC236}">
                <a16:creationId xmlns:a16="http://schemas.microsoft.com/office/drawing/2014/main" xmlns="" id="{E1E22A32-F962-47BB-BE48-12D9B0E982AA}"/>
              </a:ext>
            </a:extLst>
          </p:cNvPr>
          <p:cNvSpPr txBox="1"/>
          <p:nvPr/>
        </p:nvSpPr>
        <p:spPr>
          <a:xfrm>
            <a:off x="4590403" y="5298792"/>
            <a:ext cx="2098800" cy="684000"/>
          </a:xfrm>
          <a:prstGeom prst="rect">
            <a:avLst/>
          </a:prstGeom>
          <a:solidFill>
            <a:schemeClr val="accent2">
              <a:lumMod val="40000"/>
              <a:lumOff val="60000"/>
            </a:schemeClr>
          </a:solidFill>
          <a:ln>
            <a:noFill/>
          </a:ln>
        </p:spPr>
        <p:txBody>
          <a:bodyPr wrap="square" lIns="18000" tIns="18000" rIns="18000" bIns="18000" rtlCol="0" anchor="t">
            <a:spAutoFit/>
          </a:bodyPr>
          <a:lstStyle/>
          <a:p>
            <a:pPr marL="171450" indent="-171450">
              <a:buFont typeface="Arial" panose="020B0604020202020204" pitchFamily="34" charset="0"/>
              <a:buChar char="•"/>
            </a:pPr>
            <a:r>
              <a:rPr lang="en-US" sz="1050" dirty="0" err="1"/>
              <a:t>Cryoshock</a:t>
            </a:r>
            <a:r>
              <a:rPr lang="en-US" sz="1050" dirty="0"/>
              <a:t> with first device</a:t>
            </a:r>
          </a:p>
          <a:p>
            <a:pPr marL="171450" indent="-171450">
              <a:buFont typeface="Arial" panose="020B0604020202020204" pitchFamily="34" charset="0"/>
              <a:buChar char="•"/>
            </a:pPr>
            <a:r>
              <a:rPr lang="en-US" sz="1050" dirty="0"/>
              <a:t>Limited clinical data available with new devices</a:t>
            </a:r>
            <a:endParaRPr lang="en-GB" sz="1050" dirty="0"/>
          </a:p>
        </p:txBody>
      </p:sp>
      <p:sp>
        <p:nvSpPr>
          <p:cNvPr id="19" name="TextBox 18">
            <a:extLst>
              <a:ext uri="{FF2B5EF4-FFF2-40B4-BE49-F238E27FC236}">
                <a16:creationId xmlns:a16="http://schemas.microsoft.com/office/drawing/2014/main" xmlns="" id="{D1F0B4ED-72B0-462D-8ABB-E90BC1689BCC}"/>
              </a:ext>
            </a:extLst>
          </p:cNvPr>
          <p:cNvSpPr txBox="1"/>
          <p:nvPr/>
        </p:nvSpPr>
        <p:spPr>
          <a:xfrm>
            <a:off x="4590403" y="4272867"/>
            <a:ext cx="2098800" cy="1004400"/>
          </a:xfrm>
          <a:prstGeom prst="rect">
            <a:avLst/>
          </a:prstGeom>
          <a:solidFill>
            <a:schemeClr val="accent5">
              <a:lumMod val="20000"/>
              <a:lumOff val="80000"/>
            </a:schemeClr>
          </a:solidFill>
          <a:ln>
            <a:noFill/>
          </a:ln>
        </p:spPr>
        <p:txBody>
          <a:bodyPr wrap="square" lIns="18000" tIns="18000" rIns="18000" bIns="18000" rtlCol="0" anchor="t">
            <a:spAutoFit/>
          </a:bodyPr>
          <a:lstStyle/>
          <a:p>
            <a:pPr marL="171450" indent="-171450">
              <a:buFont typeface="Arial" panose="020B0604020202020204" pitchFamily="34" charset="0"/>
              <a:buChar char="•"/>
            </a:pPr>
            <a:r>
              <a:rPr lang="en-US" sz="1050" dirty="0"/>
              <a:t>Easy monitoring with imaging of ice ball progression</a:t>
            </a:r>
          </a:p>
        </p:txBody>
      </p:sp>
      <p:sp>
        <p:nvSpPr>
          <p:cNvPr id="16" name="TextBox 15">
            <a:extLst>
              <a:ext uri="{FF2B5EF4-FFF2-40B4-BE49-F238E27FC236}">
                <a16:creationId xmlns:a16="http://schemas.microsoft.com/office/drawing/2014/main" xmlns="" id="{74C073D0-58DF-4013-8885-21350AF184CF}"/>
              </a:ext>
            </a:extLst>
          </p:cNvPr>
          <p:cNvSpPr txBox="1"/>
          <p:nvPr/>
        </p:nvSpPr>
        <p:spPr>
          <a:xfrm>
            <a:off x="6724005" y="5298792"/>
            <a:ext cx="2098800" cy="684000"/>
          </a:xfrm>
          <a:prstGeom prst="rect">
            <a:avLst/>
          </a:prstGeom>
          <a:solidFill>
            <a:schemeClr val="accent2">
              <a:lumMod val="40000"/>
              <a:lumOff val="60000"/>
            </a:schemeClr>
          </a:solidFill>
          <a:ln>
            <a:noFill/>
          </a:ln>
        </p:spPr>
        <p:txBody>
          <a:bodyPr wrap="square" lIns="18000" tIns="18000" rIns="18000" bIns="18000" rtlCol="0" anchor="t">
            <a:spAutoFit/>
          </a:bodyPr>
          <a:lstStyle/>
          <a:p>
            <a:pPr marL="171450" indent="-171450">
              <a:buFont typeface="Arial" panose="020B0604020202020204" pitchFamily="34" charset="0"/>
              <a:buChar char="•"/>
            </a:pPr>
            <a:r>
              <a:rPr lang="en-US" sz="1050" dirty="0"/>
              <a:t>Only preliminary clinical data</a:t>
            </a:r>
          </a:p>
          <a:p>
            <a:pPr marL="171450" indent="-171450">
              <a:buFont typeface="Arial" panose="020B0604020202020204" pitchFamily="34" charset="0"/>
              <a:buChar char="•"/>
            </a:pPr>
            <a:r>
              <a:rPr lang="en-US" sz="1050" dirty="0"/>
              <a:t>General </a:t>
            </a:r>
            <a:r>
              <a:rPr lang="en-US" sz="1050" dirty="0" err="1"/>
              <a:t>anaesthesia</a:t>
            </a:r>
            <a:r>
              <a:rPr lang="en-US" sz="1050" dirty="0"/>
              <a:t> using curare and major analgesic drugs is mandatory</a:t>
            </a:r>
            <a:endParaRPr lang="en-GB" sz="1050" dirty="0"/>
          </a:p>
        </p:txBody>
      </p:sp>
      <p:sp>
        <p:nvSpPr>
          <p:cNvPr id="21" name="TextBox 20">
            <a:extLst>
              <a:ext uri="{FF2B5EF4-FFF2-40B4-BE49-F238E27FC236}">
                <a16:creationId xmlns:a16="http://schemas.microsoft.com/office/drawing/2014/main" xmlns="" id="{16DE03AE-3733-4A3C-A4C7-896F8755C042}"/>
              </a:ext>
            </a:extLst>
          </p:cNvPr>
          <p:cNvSpPr txBox="1"/>
          <p:nvPr/>
        </p:nvSpPr>
        <p:spPr>
          <a:xfrm>
            <a:off x="287328" y="1207424"/>
            <a:ext cx="2254704" cy="197934"/>
          </a:xfrm>
          <a:prstGeom prst="rect">
            <a:avLst/>
          </a:prstGeom>
          <a:solidFill>
            <a:schemeClr val="bg1"/>
          </a:solidFill>
          <a:ln>
            <a:noFill/>
          </a:ln>
        </p:spPr>
        <p:txBody>
          <a:bodyPr wrap="square" lIns="18000" tIns="18000" rIns="18000" bIns="18000" rtlCol="0" anchor="t">
            <a:spAutoFit/>
          </a:bodyPr>
          <a:lstStyle/>
          <a:p>
            <a:pPr algn="ctr"/>
            <a:r>
              <a:rPr lang="en-US" sz="1050" b="1" dirty="0"/>
              <a:t>Radiofrequency ablation</a:t>
            </a:r>
          </a:p>
        </p:txBody>
      </p:sp>
      <p:sp>
        <p:nvSpPr>
          <p:cNvPr id="22" name="TextBox 21">
            <a:extLst>
              <a:ext uri="{FF2B5EF4-FFF2-40B4-BE49-F238E27FC236}">
                <a16:creationId xmlns:a16="http://schemas.microsoft.com/office/drawing/2014/main" xmlns="" id="{635BF592-3E37-457F-9CC1-DB01C74A89B5}"/>
              </a:ext>
            </a:extLst>
          </p:cNvPr>
          <p:cNvSpPr txBox="1"/>
          <p:nvPr/>
        </p:nvSpPr>
        <p:spPr>
          <a:xfrm>
            <a:off x="2524560" y="1207424"/>
            <a:ext cx="2254704" cy="197934"/>
          </a:xfrm>
          <a:prstGeom prst="rect">
            <a:avLst/>
          </a:prstGeom>
          <a:solidFill>
            <a:schemeClr val="bg1"/>
          </a:solidFill>
          <a:ln>
            <a:noFill/>
          </a:ln>
        </p:spPr>
        <p:txBody>
          <a:bodyPr wrap="square" lIns="18000" tIns="18000" rIns="18000" bIns="18000" rtlCol="0" anchor="t">
            <a:spAutoFit/>
          </a:bodyPr>
          <a:lstStyle/>
          <a:p>
            <a:pPr algn="ctr"/>
            <a:r>
              <a:rPr lang="en-US" sz="1050" b="1" dirty="0"/>
              <a:t>Microwave ablation</a:t>
            </a:r>
          </a:p>
        </p:txBody>
      </p:sp>
      <p:sp>
        <p:nvSpPr>
          <p:cNvPr id="23" name="TextBox 22">
            <a:extLst>
              <a:ext uri="{FF2B5EF4-FFF2-40B4-BE49-F238E27FC236}">
                <a16:creationId xmlns:a16="http://schemas.microsoft.com/office/drawing/2014/main" xmlns="" id="{1852EEB0-C0AF-499E-AF82-21BEB0E7A5D7}"/>
              </a:ext>
            </a:extLst>
          </p:cNvPr>
          <p:cNvSpPr txBox="1"/>
          <p:nvPr/>
        </p:nvSpPr>
        <p:spPr>
          <a:xfrm>
            <a:off x="4592084" y="1207424"/>
            <a:ext cx="1960136" cy="197934"/>
          </a:xfrm>
          <a:prstGeom prst="rect">
            <a:avLst/>
          </a:prstGeom>
          <a:solidFill>
            <a:schemeClr val="bg1"/>
          </a:solidFill>
          <a:ln>
            <a:noFill/>
          </a:ln>
        </p:spPr>
        <p:txBody>
          <a:bodyPr wrap="square" lIns="18000" tIns="18000" rIns="18000" bIns="18000" rtlCol="0" anchor="t">
            <a:spAutoFit/>
          </a:bodyPr>
          <a:lstStyle/>
          <a:p>
            <a:pPr algn="ctr"/>
            <a:r>
              <a:rPr lang="en-US" sz="1050" b="1" dirty="0"/>
              <a:t>Cryoablation</a:t>
            </a:r>
          </a:p>
        </p:txBody>
      </p:sp>
      <p:sp>
        <p:nvSpPr>
          <p:cNvPr id="24" name="TextBox 23">
            <a:extLst>
              <a:ext uri="{FF2B5EF4-FFF2-40B4-BE49-F238E27FC236}">
                <a16:creationId xmlns:a16="http://schemas.microsoft.com/office/drawing/2014/main" xmlns="" id="{5FD3C0FF-71C5-40FE-A537-1666C340BD1B}"/>
              </a:ext>
            </a:extLst>
          </p:cNvPr>
          <p:cNvSpPr txBox="1"/>
          <p:nvPr/>
        </p:nvSpPr>
        <p:spPr>
          <a:xfrm>
            <a:off x="6624228" y="1207424"/>
            <a:ext cx="2134744" cy="197934"/>
          </a:xfrm>
          <a:prstGeom prst="rect">
            <a:avLst/>
          </a:prstGeom>
          <a:solidFill>
            <a:schemeClr val="bg1"/>
          </a:solidFill>
          <a:ln>
            <a:noFill/>
          </a:ln>
        </p:spPr>
        <p:txBody>
          <a:bodyPr wrap="square" lIns="18000" tIns="18000" rIns="18000" bIns="18000" rtlCol="0" anchor="t">
            <a:spAutoFit/>
          </a:bodyPr>
          <a:lstStyle/>
          <a:p>
            <a:pPr algn="ctr"/>
            <a:r>
              <a:rPr lang="en-US" sz="1050" b="1" dirty="0"/>
              <a:t>Irreversible electroporation</a:t>
            </a:r>
          </a:p>
        </p:txBody>
      </p:sp>
      <p:sp>
        <p:nvSpPr>
          <p:cNvPr id="26" name="TextBox 25">
            <a:extLst>
              <a:ext uri="{FF2B5EF4-FFF2-40B4-BE49-F238E27FC236}">
                <a16:creationId xmlns:a16="http://schemas.microsoft.com/office/drawing/2014/main" xmlns="" id="{A85D9538-AB75-4F63-9C5A-82C8D28221B3}"/>
              </a:ext>
            </a:extLst>
          </p:cNvPr>
          <p:cNvSpPr txBox="1"/>
          <p:nvPr/>
        </p:nvSpPr>
        <p:spPr>
          <a:xfrm>
            <a:off x="311712" y="1524416"/>
            <a:ext cx="1008308" cy="190240"/>
          </a:xfrm>
          <a:prstGeom prst="rect">
            <a:avLst/>
          </a:prstGeom>
          <a:solidFill>
            <a:schemeClr val="bg1"/>
          </a:solidFill>
          <a:ln>
            <a:noFill/>
          </a:ln>
        </p:spPr>
        <p:txBody>
          <a:bodyPr wrap="square" lIns="18000" tIns="18000" rIns="18000" bIns="18000" rtlCol="0" anchor="t">
            <a:spAutoFit/>
          </a:bodyPr>
          <a:lstStyle/>
          <a:p>
            <a:pPr algn="ctr"/>
            <a:r>
              <a:rPr lang="en-US" sz="1000" dirty="0"/>
              <a:t>Monopolar RFA</a:t>
            </a:r>
          </a:p>
        </p:txBody>
      </p:sp>
      <p:sp>
        <p:nvSpPr>
          <p:cNvPr id="27" name="TextBox 26">
            <a:extLst>
              <a:ext uri="{FF2B5EF4-FFF2-40B4-BE49-F238E27FC236}">
                <a16:creationId xmlns:a16="http://schemas.microsoft.com/office/drawing/2014/main" xmlns="" id="{A5E4E228-A93A-49B6-AB6B-A6DCC0FBCCD1}"/>
              </a:ext>
            </a:extLst>
          </p:cNvPr>
          <p:cNvSpPr txBox="1"/>
          <p:nvPr/>
        </p:nvSpPr>
        <p:spPr>
          <a:xfrm>
            <a:off x="311712" y="2432720"/>
            <a:ext cx="1008308" cy="344128"/>
          </a:xfrm>
          <a:prstGeom prst="rect">
            <a:avLst/>
          </a:prstGeom>
          <a:solidFill>
            <a:schemeClr val="bg1"/>
          </a:solidFill>
          <a:ln>
            <a:noFill/>
          </a:ln>
        </p:spPr>
        <p:txBody>
          <a:bodyPr wrap="square" lIns="18000" tIns="18000" rIns="18000" bIns="18000" rtlCol="0" anchor="t">
            <a:spAutoFit/>
          </a:bodyPr>
          <a:lstStyle/>
          <a:p>
            <a:pPr algn="ctr"/>
            <a:r>
              <a:rPr lang="en-US" sz="1000" dirty="0" err="1"/>
              <a:t>Multibipolar</a:t>
            </a:r>
            <a:r>
              <a:rPr lang="en-US" sz="1000" dirty="0"/>
              <a:t/>
            </a:r>
            <a:br>
              <a:rPr lang="en-US" sz="1000" dirty="0"/>
            </a:br>
            <a:r>
              <a:rPr lang="en-US" sz="1000" dirty="0"/>
              <a:t>No touch RFA</a:t>
            </a:r>
          </a:p>
        </p:txBody>
      </p:sp>
      <p:sp>
        <p:nvSpPr>
          <p:cNvPr id="28" name="TextBox 27">
            <a:extLst>
              <a:ext uri="{FF2B5EF4-FFF2-40B4-BE49-F238E27FC236}">
                <a16:creationId xmlns:a16="http://schemas.microsoft.com/office/drawing/2014/main" xmlns="" id="{FCC543C3-9ADD-43D0-B67F-38AE947A3ADF}"/>
              </a:ext>
            </a:extLst>
          </p:cNvPr>
          <p:cNvSpPr txBox="1"/>
          <p:nvPr/>
        </p:nvSpPr>
        <p:spPr>
          <a:xfrm>
            <a:off x="1367644" y="1388964"/>
            <a:ext cx="1134216" cy="344128"/>
          </a:xfrm>
          <a:prstGeom prst="rect">
            <a:avLst/>
          </a:prstGeom>
          <a:solidFill>
            <a:schemeClr val="bg1"/>
          </a:solidFill>
          <a:ln>
            <a:noFill/>
          </a:ln>
        </p:spPr>
        <p:txBody>
          <a:bodyPr wrap="square" lIns="18000" tIns="18000" rIns="18000" bIns="18000" rtlCol="0" anchor="t">
            <a:spAutoFit/>
          </a:bodyPr>
          <a:lstStyle/>
          <a:p>
            <a:pPr algn="ctr"/>
            <a:r>
              <a:rPr lang="en-US" sz="1000" dirty="0"/>
              <a:t>Active energy deposition: few mm</a:t>
            </a:r>
          </a:p>
        </p:txBody>
      </p:sp>
      <p:sp>
        <p:nvSpPr>
          <p:cNvPr id="29" name="TextBox 28">
            <a:extLst>
              <a:ext uri="{FF2B5EF4-FFF2-40B4-BE49-F238E27FC236}">
                <a16:creationId xmlns:a16="http://schemas.microsoft.com/office/drawing/2014/main" xmlns="" id="{F1479884-4307-4570-B330-882ED8B76FB3}"/>
              </a:ext>
            </a:extLst>
          </p:cNvPr>
          <p:cNvSpPr txBox="1"/>
          <p:nvPr/>
        </p:nvSpPr>
        <p:spPr>
          <a:xfrm>
            <a:off x="2826874" y="1388964"/>
            <a:ext cx="1134216" cy="344128"/>
          </a:xfrm>
          <a:prstGeom prst="rect">
            <a:avLst/>
          </a:prstGeom>
          <a:solidFill>
            <a:schemeClr val="bg1"/>
          </a:solidFill>
          <a:ln>
            <a:noFill/>
          </a:ln>
        </p:spPr>
        <p:txBody>
          <a:bodyPr wrap="square" lIns="18000" tIns="18000" rIns="18000" bIns="18000" rtlCol="0" anchor="t">
            <a:spAutoFit/>
          </a:bodyPr>
          <a:lstStyle/>
          <a:p>
            <a:pPr algn="ctr"/>
            <a:r>
              <a:rPr lang="en-US" sz="1000" dirty="0"/>
              <a:t>Active energy deposition: ~1 cm</a:t>
            </a:r>
          </a:p>
        </p:txBody>
      </p:sp>
      <p:sp>
        <p:nvSpPr>
          <p:cNvPr id="30" name="TextBox 29">
            <a:extLst>
              <a:ext uri="{FF2B5EF4-FFF2-40B4-BE49-F238E27FC236}">
                <a16:creationId xmlns:a16="http://schemas.microsoft.com/office/drawing/2014/main" xmlns="" id="{C9835CE6-9918-4E1F-AF7B-E9A0BD94C4EB}"/>
              </a:ext>
            </a:extLst>
          </p:cNvPr>
          <p:cNvSpPr txBox="1"/>
          <p:nvPr/>
        </p:nvSpPr>
        <p:spPr>
          <a:xfrm>
            <a:off x="4750924" y="1542852"/>
            <a:ext cx="1134216" cy="190240"/>
          </a:xfrm>
          <a:prstGeom prst="rect">
            <a:avLst/>
          </a:prstGeom>
          <a:solidFill>
            <a:schemeClr val="bg1"/>
          </a:solidFill>
          <a:ln>
            <a:noFill/>
          </a:ln>
        </p:spPr>
        <p:txBody>
          <a:bodyPr wrap="square" lIns="18000" tIns="18000" rIns="18000" bIns="18000" rtlCol="0" anchor="t">
            <a:spAutoFit/>
          </a:bodyPr>
          <a:lstStyle/>
          <a:p>
            <a:pPr algn="ctr"/>
            <a:r>
              <a:rPr lang="en-US" sz="1000" dirty="0"/>
              <a:t>Ice ball: ~1–3 cm</a:t>
            </a:r>
          </a:p>
        </p:txBody>
      </p:sp>
      <p:sp>
        <p:nvSpPr>
          <p:cNvPr id="31" name="TextBox 30">
            <a:extLst>
              <a:ext uri="{FF2B5EF4-FFF2-40B4-BE49-F238E27FC236}">
                <a16:creationId xmlns:a16="http://schemas.microsoft.com/office/drawing/2014/main" xmlns="" id="{A9A31D0D-6E27-4BE4-80CB-E4AE18081A9B}"/>
              </a:ext>
            </a:extLst>
          </p:cNvPr>
          <p:cNvSpPr txBox="1"/>
          <p:nvPr/>
        </p:nvSpPr>
        <p:spPr>
          <a:xfrm>
            <a:off x="1443844" y="3267294"/>
            <a:ext cx="525584" cy="344128"/>
          </a:xfrm>
          <a:prstGeom prst="rect">
            <a:avLst/>
          </a:prstGeom>
          <a:solidFill>
            <a:schemeClr val="bg1"/>
          </a:solidFill>
          <a:ln>
            <a:noFill/>
          </a:ln>
        </p:spPr>
        <p:txBody>
          <a:bodyPr wrap="square" lIns="18000" tIns="18000" rIns="18000" bIns="18000" rtlCol="0" anchor="t">
            <a:spAutoFit/>
          </a:bodyPr>
          <a:lstStyle/>
          <a:p>
            <a:pPr algn="ctr"/>
            <a:r>
              <a:rPr lang="en-US" sz="1000" dirty="0"/>
              <a:t>Heat diffusion</a:t>
            </a:r>
          </a:p>
        </p:txBody>
      </p:sp>
      <p:sp>
        <p:nvSpPr>
          <p:cNvPr id="32" name="TextBox 31">
            <a:extLst>
              <a:ext uri="{FF2B5EF4-FFF2-40B4-BE49-F238E27FC236}">
                <a16:creationId xmlns:a16="http://schemas.microsoft.com/office/drawing/2014/main" xmlns="" id="{3EEF9D50-E207-42DB-9461-EB222EC90738}"/>
              </a:ext>
            </a:extLst>
          </p:cNvPr>
          <p:cNvSpPr txBox="1"/>
          <p:nvPr/>
        </p:nvSpPr>
        <p:spPr>
          <a:xfrm>
            <a:off x="2998938" y="3267294"/>
            <a:ext cx="525584" cy="344128"/>
          </a:xfrm>
          <a:prstGeom prst="rect">
            <a:avLst/>
          </a:prstGeom>
          <a:solidFill>
            <a:schemeClr val="bg1"/>
          </a:solidFill>
          <a:ln>
            <a:noFill/>
          </a:ln>
        </p:spPr>
        <p:txBody>
          <a:bodyPr wrap="square" lIns="18000" tIns="18000" rIns="18000" bIns="18000" rtlCol="0" anchor="t">
            <a:spAutoFit/>
          </a:bodyPr>
          <a:lstStyle/>
          <a:p>
            <a:pPr algn="ctr"/>
            <a:r>
              <a:rPr lang="en-US" sz="1000" dirty="0"/>
              <a:t>Heat diffusion</a:t>
            </a:r>
          </a:p>
        </p:txBody>
      </p:sp>
      <p:sp>
        <p:nvSpPr>
          <p:cNvPr id="33" name="TextBox 32">
            <a:extLst>
              <a:ext uri="{FF2B5EF4-FFF2-40B4-BE49-F238E27FC236}">
                <a16:creationId xmlns:a16="http://schemas.microsoft.com/office/drawing/2014/main" xmlns="" id="{D6077A71-6268-47D8-AE5A-73BECC5069A3}"/>
              </a:ext>
            </a:extLst>
          </p:cNvPr>
          <p:cNvSpPr txBox="1"/>
          <p:nvPr/>
        </p:nvSpPr>
        <p:spPr>
          <a:xfrm>
            <a:off x="4903939" y="3240624"/>
            <a:ext cx="525584" cy="344128"/>
          </a:xfrm>
          <a:prstGeom prst="rect">
            <a:avLst/>
          </a:prstGeom>
          <a:solidFill>
            <a:schemeClr val="bg1"/>
          </a:solidFill>
          <a:ln>
            <a:noFill/>
          </a:ln>
        </p:spPr>
        <p:txBody>
          <a:bodyPr wrap="square" lIns="18000" tIns="18000" rIns="18000" bIns="18000" rtlCol="0" anchor="t">
            <a:spAutoFit/>
          </a:bodyPr>
          <a:lstStyle/>
          <a:p>
            <a:pPr algn="ctr"/>
            <a:r>
              <a:rPr lang="en-US" sz="1000" dirty="0"/>
              <a:t>Cold diffusion</a:t>
            </a:r>
          </a:p>
        </p:txBody>
      </p:sp>
      <p:sp>
        <p:nvSpPr>
          <p:cNvPr id="34" name="TextBox 33">
            <a:extLst>
              <a:ext uri="{FF2B5EF4-FFF2-40B4-BE49-F238E27FC236}">
                <a16:creationId xmlns:a16="http://schemas.microsoft.com/office/drawing/2014/main" xmlns="" id="{44503A04-DDE5-4AE3-AD8C-9226ACC64D72}"/>
              </a:ext>
            </a:extLst>
          </p:cNvPr>
          <p:cNvSpPr txBox="1"/>
          <p:nvPr/>
        </p:nvSpPr>
        <p:spPr>
          <a:xfrm>
            <a:off x="7463603" y="3169504"/>
            <a:ext cx="723170" cy="344128"/>
          </a:xfrm>
          <a:prstGeom prst="rect">
            <a:avLst/>
          </a:prstGeom>
          <a:solidFill>
            <a:schemeClr val="bg1"/>
          </a:solidFill>
          <a:ln>
            <a:noFill/>
          </a:ln>
        </p:spPr>
        <p:txBody>
          <a:bodyPr wrap="square" lIns="18000" tIns="18000" rIns="18000" bIns="18000" rtlCol="0" anchor="t">
            <a:spAutoFit/>
          </a:bodyPr>
          <a:lstStyle/>
          <a:p>
            <a:pPr algn="ctr"/>
            <a:r>
              <a:rPr lang="en-US" sz="1000" dirty="0"/>
              <a:t>Cell membrane</a:t>
            </a:r>
          </a:p>
        </p:txBody>
      </p:sp>
      <p:pic>
        <p:nvPicPr>
          <p:cNvPr id="35" name="Picture 34">
            <a:extLst>
              <a:ext uri="{FF2B5EF4-FFF2-40B4-BE49-F238E27FC236}">
                <a16:creationId xmlns:a16="http://schemas.microsoft.com/office/drawing/2014/main" xmlns="" id="{D0ED1AFF-6B4A-4236-83F5-FDBB531F2C4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34296" y="3751507"/>
            <a:ext cx="2041460" cy="515693"/>
          </a:xfrm>
          <a:prstGeom prst="rect">
            <a:avLst/>
          </a:prstGeom>
        </p:spPr>
      </p:pic>
    </p:spTree>
    <p:extLst>
      <p:ext uri="{BB962C8B-B14F-4D97-AF65-F5344CB8AC3E}">
        <p14:creationId xmlns:p14="http://schemas.microsoft.com/office/powerpoint/2010/main" val="125834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a:t>Transarterial therapies</a:t>
            </a:r>
            <a:endParaRPr lang="en-US"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Benefits of TACE in appropriately selected patients have been robustly demonstrated</a:t>
            </a:r>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1878517057"/>
              </p:ext>
            </p:extLst>
          </p:nvPr>
        </p:nvGraphicFramePr>
        <p:xfrm>
          <a:off x="755650" y="2298065"/>
          <a:ext cx="7313614" cy="2499360"/>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b="1" kern="1200" dirty="0">
                          <a:solidFill>
                            <a:schemeClr val="tx2"/>
                          </a:solidFill>
                          <a:effectLst/>
                          <a:latin typeface="+mn-lt"/>
                          <a:ea typeface="+mn-ea"/>
                          <a:cs typeface="+mn-cs"/>
                        </a:rPr>
                        <a:t>TACE</a:t>
                      </a:r>
                      <a:r>
                        <a:rPr lang="en-GB" sz="1400" kern="1200" dirty="0">
                          <a:solidFill>
                            <a:schemeClr val="dk1"/>
                          </a:solidFill>
                          <a:effectLst/>
                          <a:latin typeface="+mn-lt"/>
                          <a:ea typeface="+mn-ea"/>
                          <a:cs typeface="+mn-cs"/>
                        </a:rPr>
                        <a:t> is recommended for patients with </a:t>
                      </a:r>
                      <a:r>
                        <a:rPr lang="en-GB" sz="1400" b="1" kern="1200" dirty="0">
                          <a:solidFill>
                            <a:schemeClr val="tx2"/>
                          </a:solidFill>
                          <a:effectLst/>
                          <a:latin typeface="+mn-lt"/>
                          <a:ea typeface="+mn-ea"/>
                          <a:cs typeface="+mn-cs"/>
                        </a:rPr>
                        <a:t>BCLC stage B </a:t>
                      </a:r>
                      <a:r>
                        <a:rPr lang="en-GB" sz="1400" kern="1200" dirty="0">
                          <a:solidFill>
                            <a:schemeClr val="dk1"/>
                          </a:solidFill>
                          <a:effectLst/>
                          <a:latin typeface="+mn-lt"/>
                          <a:ea typeface="+mn-ea"/>
                          <a:cs typeface="+mn-cs"/>
                        </a:rPr>
                        <a:t>and should be carried out in a selective manner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365093">
                <a:tc>
                  <a:txBody>
                    <a:bodyPr/>
                    <a:lstStyle/>
                    <a:p>
                      <a:r>
                        <a:rPr lang="en-GB" sz="1400" kern="1200" dirty="0">
                          <a:solidFill>
                            <a:schemeClr val="dk1"/>
                          </a:solidFill>
                          <a:effectLst/>
                          <a:latin typeface="+mn-lt"/>
                          <a:ea typeface="+mn-ea"/>
                          <a:cs typeface="+mn-cs"/>
                        </a:rPr>
                        <a:t>The use of </a:t>
                      </a:r>
                      <a:r>
                        <a:rPr lang="en-GB" sz="1400" b="1" kern="1200" dirty="0">
                          <a:solidFill>
                            <a:schemeClr val="tx2"/>
                          </a:solidFill>
                          <a:effectLst/>
                          <a:latin typeface="+mn-lt"/>
                          <a:ea typeface="+mn-ea"/>
                          <a:cs typeface="+mn-cs"/>
                        </a:rPr>
                        <a:t>drug-eluting beads </a:t>
                      </a:r>
                      <a:r>
                        <a:rPr lang="en-GB" sz="1400" kern="1200" dirty="0">
                          <a:solidFill>
                            <a:schemeClr val="dk1"/>
                          </a:solidFill>
                          <a:effectLst/>
                          <a:latin typeface="+mn-lt"/>
                          <a:ea typeface="+mn-ea"/>
                          <a:cs typeface="+mn-cs"/>
                        </a:rPr>
                        <a:t>has shown </a:t>
                      </a:r>
                      <a:r>
                        <a:rPr lang="en-GB" sz="1400" b="1" kern="1200" dirty="0">
                          <a:solidFill>
                            <a:schemeClr val="tx2"/>
                          </a:solidFill>
                          <a:effectLst/>
                          <a:latin typeface="+mn-lt"/>
                          <a:ea typeface="+mn-ea"/>
                          <a:cs typeface="+mn-cs"/>
                        </a:rPr>
                        <a:t>similar benefit </a:t>
                      </a:r>
                      <a:r>
                        <a:rPr lang="en-GB" sz="1400" kern="1200" dirty="0">
                          <a:solidFill>
                            <a:schemeClr val="dk1"/>
                          </a:solidFill>
                          <a:effectLst/>
                          <a:latin typeface="+mn-lt"/>
                          <a:ea typeface="+mn-ea"/>
                          <a:cs typeface="+mn-cs"/>
                        </a:rPr>
                        <a:t>to </a:t>
                      </a:r>
                      <a:r>
                        <a:rPr lang="en-GB" sz="1400" b="1" kern="1200" dirty="0">
                          <a:solidFill>
                            <a:schemeClr val="tx2"/>
                          </a:solidFill>
                          <a:effectLst/>
                          <a:latin typeface="+mn-lt"/>
                          <a:ea typeface="+mn-ea"/>
                          <a:cs typeface="+mn-cs"/>
                        </a:rPr>
                        <a:t>conventional TACE</a:t>
                      </a:r>
                      <a:r>
                        <a:rPr lang="en-GB" sz="1400" kern="1200" dirty="0">
                          <a:solidFill>
                            <a:schemeClr val="dk1"/>
                          </a:solidFill>
                          <a:effectLst/>
                          <a:latin typeface="+mn-lt"/>
                          <a:ea typeface="+mn-ea"/>
                          <a:cs typeface="+mn-cs"/>
                        </a:rPr>
                        <a:t> and</a:t>
                      </a:r>
                      <a:r>
                        <a:rPr lang="en-GB" sz="1400" kern="1200" dirty="0">
                          <a:solidFill>
                            <a:schemeClr val="tx2"/>
                          </a:solidFill>
                          <a:effectLst/>
                          <a:latin typeface="+mn-lt"/>
                          <a:ea typeface="+mn-ea"/>
                          <a:cs typeface="+mn-cs"/>
                        </a:rPr>
                        <a:t> </a:t>
                      </a:r>
                      <a:r>
                        <a:rPr lang="en-GB" sz="1400" b="1" kern="1200" dirty="0">
                          <a:solidFill>
                            <a:schemeClr val="tx2"/>
                          </a:solidFill>
                          <a:effectLst/>
                          <a:latin typeface="+mn-lt"/>
                          <a:ea typeface="+mn-ea"/>
                          <a:cs typeface="+mn-cs"/>
                        </a:rPr>
                        <a:t>either</a:t>
                      </a:r>
                      <a:r>
                        <a:rPr lang="en-GB" sz="1400" kern="1200" dirty="0">
                          <a:solidFill>
                            <a:schemeClr val="tx2"/>
                          </a:solidFill>
                          <a:effectLst/>
                          <a:latin typeface="+mn-lt"/>
                          <a:ea typeface="+mn-ea"/>
                          <a:cs typeface="+mn-cs"/>
                        </a:rPr>
                        <a:t> </a:t>
                      </a:r>
                      <a:r>
                        <a:rPr lang="en-GB" sz="1400" kern="1200" dirty="0">
                          <a:solidFill>
                            <a:schemeClr val="dk1"/>
                          </a:solidFill>
                          <a:effectLst/>
                          <a:latin typeface="+mn-lt"/>
                          <a:ea typeface="+mn-ea"/>
                          <a:cs typeface="+mn-cs"/>
                        </a:rPr>
                        <a:t>of the two </a:t>
                      </a:r>
                      <a:r>
                        <a:rPr lang="en-GB" sz="1400" b="1" kern="1200" dirty="0">
                          <a:solidFill>
                            <a:schemeClr val="tx2"/>
                          </a:solidFill>
                          <a:effectLst/>
                          <a:latin typeface="+mn-lt"/>
                          <a:ea typeface="+mn-ea"/>
                          <a:cs typeface="+mn-cs"/>
                        </a:rPr>
                        <a:t>can be utilized</a:t>
                      </a:r>
                      <a:endParaRPr lang="en-GB" sz="14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2906311770"/>
                  </a:ext>
                </a:extLst>
              </a:tr>
              <a:tr h="0">
                <a:tc>
                  <a:txBody>
                    <a:bodyPr/>
                    <a:lstStyle/>
                    <a:p>
                      <a:r>
                        <a:rPr lang="en-GB" sz="1400" b="1" kern="1200" dirty="0">
                          <a:solidFill>
                            <a:schemeClr val="tx2"/>
                          </a:solidFill>
                          <a:effectLst/>
                          <a:latin typeface="+mn-lt"/>
                          <a:ea typeface="+mn-ea"/>
                          <a:cs typeface="+mn-cs"/>
                        </a:rPr>
                        <a:t>TACE should not be used in patients with</a:t>
                      </a:r>
                      <a:r>
                        <a:rPr lang="en-GB" sz="1400" kern="1200" dirty="0">
                          <a:solidFill>
                            <a:schemeClr val="dk1"/>
                          </a:solidFill>
                          <a:effectLst/>
                          <a:latin typeface="+mn-lt"/>
                          <a:ea typeface="+mn-ea"/>
                          <a:cs typeface="+mn-cs"/>
                        </a:rPr>
                        <a:t>:</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Decompensated liver disease</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Advanced liver and/or kidney dysfunction</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Macroscopic vascular invasion</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Extrahepatic spread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123732" y="2298065"/>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760835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a:t>Transarterial therapies in development </a:t>
            </a:r>
            <a:endParaRPr lang="en-US"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a:t>Potential benefits of other transarterial therapies have yet to be sufficiently demonstrated</a:t>
            </a:r>
            <a:endParaRPr lang="en-GB" dirty="0"/>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1524930404"/>
              </p:ext>
            </p:extLst>
          </p:nvPr>
        </p:nvGraphicFramePr>
        <p:xfrm>
          <a:off x="755649" y="2168860"/>
          <a:ext cx="7313614" cy="3352800"/>
        </p:xfrm>
        <a:graphic>
          <a:graphicData uri="http://schemas.openxmlformats.org/drawingml/2006/table">
            <a:tbl>
              <a:tblPr firstRow="1" bandRow="1">
                <a:tableStyleId>{5C22544A-7EE6-4342-B048-85BDC9FD1C3A}</a:tableStyleId>
              </a:tblPr>
              <a:tblGrid>
                <a:gridCol w="6300627">
                  <a:extLst>
                    <a:ext uri="{9D8B030D-6E8A-4147-A177-3AD203B41FA5}">
                      <a16:colId xmlns:a16="http://schemas.microsoft.com/office/drawing/2014/main" xmlns="" val="20001"/>
                    </a:ext>
                  </a:extLst>
                </a:gridCol>
                <a:gridCol w="1012987">
                  <a:extLst>
                    <a:ext uri="{9D8B030D-6E8A-4147-A177-3AD203B41FA5}">
                      <a16:colId xmlns:a16="http://schemas.microsoft.com/office/drawing/2014/main" xmlns="" val="20002"/>
                    </a:ext>
                  </a:extLst>
                </a:gridCol>
              </a:tblGrid>
              <a:tr h="214761">
                <a:tc gridSpan="2">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kern="1200" dirty="0">
                          <a:solidFill>
                            <a:schemeClr val="dk1"/>
                          </a:solidFill>
                          <a:effectLst/>
                          <a:latin typeface="+mn-lt"/>
                          <a:ea typeface="+mn-ea"/>
                          <a:cs typeface="+mn-cs"/>
                        </a:rPr>
                        <a:t>There is </a:t>
                      </a:r>
                      <a:r>
                        <a:rPr lang="en-GB" sz="1400" b="1" kern="1200" dirty="0">
                          <a:solidFill>
                            <a:schemeClr val="tx2"/>
                          </a:solidFill>
                          <a:effectLst/>
                          <a:latin typeface="+mn-lt"/>
                          <a:ea typeface="+mn-ea"/>
                          <a:cs typeface="+mn-cs"/>
                        </a:rPr>
                        <a:t>insufficient evidence </a:t>
                      </a:r>
                      <a:r>
                        <a:rPr lang="en-GB" sz="1400" kern="1200" dirty="0">
                          <a:solidFill>
                            <a:schemeClr val="dk1"/>
                          </a:solidFill>
                          <a:effectLst/>
                          <a:latin typeface="+mn-lt"/>
                          <a:ea typeface="+mn-ea"/>
                          <a:cs typeface="+mn-cs"/>
                        </a:rPr>
                        <a:t>to recommend bland embolization, selective intra-arterial chemotherapy and </a:t>
                      </a:r>
                      <a:r>
                        <a:rPr lang="en-GB" sz="1400" kern="1200" dirty="0" err="1">
                          <a:solidFill>
                            <a:schemeClr val="dk1"/>
                          </a:solidFill>
                          <a:effectLst/>
                          <a:latin typeface="+mn-lt"/>
                          <a:ea typeface="+mn-ea"/>
                          <a:cs typeface="+mn-cs"/>
                        </a:rPr>
                        <a:t>lipiodolization</a:t>
                      </a:r>
                      <a:r>
                        <a:rPr lang="en-GB" sz="1400" kern="1200" dirty="0">
                          <a:solidFill>
                            <a:schemeClr val="dk1"/>
                          </a:solidFill>
                          <a:effectLst/>
                          <a:latin typeface="+mn-lt"/>
                          <a:ea typeface="+mn-ea"/>
                          <a:cs typeface="+mn-cs"/>
                        </a:rPr>
                        <a:t>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xmlns="" val="10001"/>
                  </a:ext>
                </a:extLst>
              </a:tr>
              <a:tr h="365093">
                <a:tc>
                  <a:txBody>
                    <a:bodyPr/>
                    <a:lstStyle/>
                    <a:p>
                      <a:r>
                        <a:rPr lang="en-GB" sz="1400" b="1" kern="1200" dirty="0">
                          <a:solidFill>
                            <a:schemeClr val="tx2"/>
                          </a:solidFill>
                          <a:effectLst/>
                          <a:latin typeface="+mn-lt"/>
                          <a:ea typeface="+mn-ea"/>
                          <a:cs typeface="+mn-cs"/>
                        </a:rPr>
                        <a:t>TARE/SIRT using yttrium-90 microspheres </a:t>
                      </a:r>
                      <a:r>
                        <a:rPr lang="en-GB" sz="1400" kern="1200" dirty="0">
                          <a:solidFill>
                            <a:schemeClr val="dk1"/>
                          </a:solidFill>
                          <a:effectLst/>
                          <a:latin typeface="+mn-lt"/>
                          <a:ea typeface="+mn-ea"/>
                          <a:cs typeface="+mn-cs"/>
                        </a:rPr>
                        <a:t>has been investigated in:</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Patients with BCLC-A for bridging to transplantation</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Patients with BCLC-B to compare with TACE</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Patients with BCLC-C to compare with sorafenib</a:t>
                      </a:r>
                    </a:p>
                    <a:p>
                      <a:pPr marL="0" indent="0">
                        <a:buFont typeface="Arial" panose="020B0604020202020204" pitchFamily="34" charset="0"/>
                        <a:buNone/>
                      </a:pPr>
                      <a:r>
                        <a:rPr lang="en-GB" sz="1400" kern="1200" dirty="0">
                          <a:solidFill>
                            <a:schemeClr val="dk1"/>
                          </a:solidFill>
                          <a:effectLst/>
                          <a:latin typeface="+mn-lt"/>
                          <a:ea typeface="+mn-ea"/>
                          <a:cs typeface="+mn-cs"/>
                        </a:rPr>
                        <a:t>Current data:</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Show</a:t>
                      </a:r>
                      <a:r>
                        <a:rPr lang="en-GB" sz="1400" kern="1200" baseline="0" dirty="0">
                          <a:solidFill>
                            <a:schemeClr val="dk1"/>
                          </a:solidFill>
                          <a:effectLst/>
                          <a:latin typeface="+mn-lt"/>
                          <a:ea typeface="+mn-ea"/>
                          <a:cs typeface="+mn-cs"/>
                        </a:rPr>
                        <a:t> g</a:t>
                      </a:r>
                      <a:r>
                        <a:rPr lang="en-GB" sz="1400" kern="1200" dirty="0">
                          <a:solidFill>
                            <a:schemeClr val="dk1"/>
                          </a:solidFill>
                          <a:effectLst/>
                          <a:latin typeface="+mn-lt"/>
                          <a:ea typeface="+mn-ea"/>
                          <a:cs typeface="+mn-cs"/>
                        </a:rPr>
                        <a:t>ood safety profile and local tumour control</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Fail to show overall survival benefit compared to sorafenib in BCLC-B and -C patients</a:t>
                      </a:r>
                    </a:p>
                    <a:p>
                      <a:pPr marL="0" indent="0">
                        <a:buFont typeface="Arial" panose="020B0604020202020204" pitchFamily="34" charset="0"/>
                        <a:buNone/>
                      </a:pPr>
                      <a:r>
                        <a:rPr lang="en-GB" sz="1400" b="1" kern="1200" dirty="0">
                          <a:solidFill>
                            <a:schemeClr val="tx2"/>
                          </a:solidFill>
                          <a:effectLst/>
                          <a:latin typeface="+mn-lt"/>
                          <a:ea typeface="+mn-ea"/>
                          <a:cs typeface="+mn-cs"/>
                        </a:rPr>
                        <a:t>The subgroup of patients benefitting from TARE needs to be defined </a:t>
                      </a:r>
                      <a:endParaRPr lang="en-GB" sz="14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xmlns="" val="2906311770"/>
                  </a:ext>
                </a:extLst>
              </a:tr>
              <a:tr h="0">
                <a:tc>
                  <a:txBody>
                    <a:bodyPr/>
                    <a:lstStyle/>
                    <a:p>
                      <a:r>
                        <a:rPr lang="en-GB" sz="1400" kern="1200" dirty="0">
                          <a:solidFill>
                            <a:schemeClr val="dk1"/>
                          </a:solidFill>
                          <a:effectLst/>
                          <a:latin typeface="+mn-lt"/>
                          <a:ea typeface="+mn-ea"/>
                          <a:cs typeface="+mn-cs"/>
                        </a:rPr>
                        <a:t>There is </a:t>
                      </a:r>
                      <a:r>
                        <a:rPr lang="en-GB" sz="1400" b="1" kern="1200" dirty="0">
                          <a:solidFill>
                            <a:schemeClr val="tx2"/>
                          </a:solidFill>
                          <a:effectLst/>
                          <a:latin typeface="+mn-lt"/>
                          <a:ea typeface="+mn-ea"/>
                          <a:cs typeface="+mn-cs"/>
                        </a:rPr>
                        <a:t>insufficient evidence </a:t>
                      </a:r>
                      <a:r>
                        <a:rPr lang="en-GB" sz="1400" kern="1200" dirty="0">
                          <a:solidFill>
                            <a:schemeClr val="dk1"/>
                          </a:solidFill>
                          <a:effectLst/>
                          <a:latin typeface="+mn-lt"/>
                          <a:ea typeface="+mn-ea"/>
                          <a:cs typeface="+mn-cs"/>
                        </a:rPr>
                        <a:t>to recommend </a:t>
                      </a:r>
                      <a:r>
                        <a:rPr lang="en-GB" sz="1400" b="1" kern="1200" dirty="0">
                          <a:solidFill>
                            <a:schemeClr val="tx2"/>
                          </a:solidFill>
                          <a:effectLst/>
                          <a:latin typeface="+mn-lt"/>
                          <a:ea typeface="+mn-ea"/>
                          <a:cs typeface="+mn-cs"/>
                        </a:rPr>
                        <a:t>scores</a:t>
                      </a:r>
                      <a:r>
                        <a:rPr lang="en-GB" sz="1400" kern="1200" dirty="0">
                          <a:solidFill>
                            <a:schemeClr val="dk1"/>
                          </a:solidFill>
                          <a:effectLst/>
                          <a:latin typeface="+mn-lt"/>
                          <a:ea typeface="+mn-ea"/>
                          <a:cs typeface="+mn-cs"/>
                        </a:rPr>
                        <a:t> that </a:t>
                      </a:r>
                      <a:r>
                        <a:rPr lang="en-GB" sz="1400" b="1" kern="1200" dirty="0">
                          <a:solidFill>
                            <a:schemeClr val="tx2"/>
                          </a:solidFill>
                          <a:effectLst/>
                          <a:latin typeface="+mn-lt"/>
                          <a:ea typeface="+mn-ea"/>
                          <a:cs typeface="+mn-cs"/>
                        </a:rPr>
                        <a:t>better select BCLC-B candidates </a:t>
                      </a:r>
                      <a:r>
                        <a:rPr lang="en-GB" sz="1400" kern="1200" dirty="0">
                          <a:solidFill>
                            <a:schemeClr val="dk1"/>
                          </a:solidFill>
                          <a:effectLst/>
                          <a:latin typeface="+mn-lt"/>
                          <a:ea typeface="+mn-ea"/>
                          <a:cs typeface="+mn-cs"/>
                        </a:rPr>
                        <a:t>for first TACE or for subsequent sessions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6432212" y="2154399"/>
            <a:ext cx="1521299" cy="276999"/>
            <a:chOff x="4262958" y="3212976"/>
            <a:chExt cx="1521299"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4144641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a:t>First-line systemic therapies</a:t>
            </a:r>
            <a:endParaRPr lang="en-US"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sz="1600" dirty="0"/>
              <a:t>VEGFR and multi-kinase inhibitors have shown survival benefits in advanced HCC</a:t>
            </a:r>
          </a:p>
          <a:p>
            <a:pPr lvl="1"/>
            <a:r>
              <a:rPr lang="en-GB" sz="1400" dirty="0"/>
              <a:t>First line: sorafenib and </a:t>
            </a:r>
            <a:r>
              <a:rPr lang="en-GB" sz="1400" dirty="0" err="1"/>
              <a:t>lenvatinib</a:t>
            </a:r>
            <a:endParaRPr lang="en-GB" sz="1400" dirty="0"/>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2081709202"/>
              </p:ext>
            </p:extLst>
          </p:nvPr>
        </p:nvGraphicFramePr>
        <p:xfrm>
          <a:off x="755650" y="2240868"/>
          <a:ext cx="7313614" cy="3566160"/>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b="1" kern="1200" dirty="0">
                          <a:solidFill>
                            <a:schemeClr val="tx2"/>
                          </a:solidFill>
                          <a:effectLst/>
                          <a:latin typeface="+mn-lt"/>
                          <a:ea typeface="+mn-ea"/>
                          <a:cs typeface="+mn-cs"/>
                        </a:rPr>
                        <a:t>Sorafenib</a:t>
                      </a:r>
                      <a:r>
                        <a:rPr lang="en-GB" sz="1400" kern="1200" dirty="0">
                          <a:solidFill>
                            <a:schemeClr val="tx2"/>
                          </a:solidFill>
                          <a:effectLst/>
                          <a:latin typeface="+mn-lt"/>
                          <a:ea typeface="+mn-ea"/>
                          <a:cs typeface="+mn-cs"/>
                        </a:rPr>
                        <a:t> </a:t>
                      </a:r>
                      <a:r>
                        <a:rPr lang="en-GB" sz="1400" b="1" kern="1200" dirty="0">
                          <a:solidFill>
                            <a:schemeClr val="tx2"/>
                          </a:solidFill>
                          <a:effectLst/>
                          <a:latin typeface="+mn-lt"/>
                          <a:ea typeface="+mn-ea"/>
                          <a:cs typeface="+mn-cs"/>
                        </a:rPr>
                        <a:t>is the standard first-line systemic therapy for HCC</a:t>
                      </a:r>
                      <a:r>
                        <a:rPr lang="en-GB" sz="1400" kern="1200" dirty="0">
                          <a:solidFill>
                            <a:schemeClr val="dk1"/>
                          </a:solidFill>
                          <a:effectLst/>
                          <a:latin typeface="+mn-lt"/>
                          <a:ea typeface="+mn-ea"/>
                          <a:cs typeface="+mn-cs"/>
                        </a:rPr>
                        <a:t>, indicated for patients with:</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Well-preserved liver function (Child–Pugh A) and with advanced tumours (BCLC-C)</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Earlier stage tumours progressing upon, or unsuitable for, </a:t>
                      </a:r>
                      <a:br>
                        <a:rPr lang="en-GB" sz="1400" kern="1200" dirty="0">
                          <a:solidFill>
                            <a:schemeClr val="dk1"/>
                          </a:solidFill>
                          <a:effectLst/>
                          <a:latin typeface="+mn-lt"/>
                          <a:ea typeface="+mn-ea"/>
                          <a:cs typeface="+mn-cs"/>
                        </a:rPr>
                      </a:br>
                      <a:r>
                        <a:rPr lang="en-GB" sz="1400" kern="1200" dirty="0">
                          <a:solidFill>
                            <a:schemeClr val="dk1"/>
                          </a:solidFill>
                          <a:effectLst/>
                          <a:latin typeface="+mn-lt"/>
                          <a:ea typeface="+mn-ea"/>
                          <a:cs typeface="+mn-cs"/>
                        </a:rPr>
                        <a:t>loco-regional therapies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365093">
                <a:tc>
                  <a:txBody>
                    <a:bodyPr/>
                    <a:lstStyle/>
                    <a:p>
                      <a:r>
                        <a:rPr lang="en-GB" sz="1400" b="1" kern="1200" dirty="0">
                          <a:solidFill>
                            <a:schemeClr val="tx2"/>
                          </a:solidFill>
                          <a:effectLst/>
                          <a:latin typeface="+mn-lt"/>
                          <a:ea typeface="+mn-ea"/>
                          <a:cs typeface="+mn-cs"/>
                        </a:rPr>
                        <a:t>Lenvatinib is non-inferior to sorafenib</a:t>
                      </a:r>
                      <a:r>
                        <a:rPr lang="en-GB" sz="1400" kern="1200" dirty="0">
                          <a:solidFill>
                            <a:schemeClr val="tx2"/>
                          </a:solidFill>
                          <a:effectLst/>
                          <a:latin typeface="+mn-lt"/>
                          <a:ea typeface="+mn-ea"/>
                          <a:cs typeface="+mn-cs"/>
                        </a:rPr>
                        <a:t> </a:t>
                      </a:r>
                      <a:r>
                        <a:rPr lang="en-GB" sz="1400" kern="1200" dirty="0">
                          <a:solidFill>
                            <a:schemeClr val="dk1"/>
                          </a:solidFill>
                          <a:effectLst/>
                          <a:latin typeface="+mn-lt"/>
                          <a:ea typeface="+mn-ea"/>
                          <a:cs typeface="+mn-cs"/>
                        </a:rPr>
                        <a:t>and is </a:t>
                      </a:r>
                      <a:r>
                        <a:rPr lang="en-GB" sz="1400" b="1" kern="1200" dirty="0">
                          <a:solidFill>
                            <a:schemeClr val="tx2"/>
                          </a:solidFill>
                          <a:effectLst/>
                          <a:latin typeface="+mn-lt"/>
                          <a:ea typeface="+mn-ea"/>
                          <a:cs typeface="+mn-cs"/>
                        </a:rPr>
                        <a:t>also recommended in first-line therapy</a:t>
                      </a:r>
                      <a:r>
                        <a:rPr lang="en-GB" sz="1400" kern="1200" dirty="0">
                          <a:solidFill>
                            <a:schemeClr val="dk1"/>
                          </a:solidFill>
                          <a:effectLst/>
                          <a:latin typeface="+mn-lt"/>
                          <a:ea typeface="+mn-ea"/>
                          <a:cs typeface="+mn-cs"/>
                        </a:rPr>
                        <a:t> for patients with:</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Well-preserved liver function, good performance status and advanced tumours (BCLC-C) without main portal vein invasion</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Tumours progressing with, or unsuitable for,</a:t>
                      </a:r>
                      <a:r>
                        <a:rPr lang="en-GB" sz="1400" kern="1200" baseline="0" dirty="0">
                          <a:solidFill>
                            <a:schemeClr val="dk1"/>
                          </a:solidFill>
                          <a:effectLst/>
                          <a:latin typeface="+mn-lt"/>
                          <a:ea typeface="+mn-ea"/>
                          <a:cs typeface="+mn-cs"/>
                        </a:rPr>
                        <a:t> loco-regional</a:t>
                      </a:r>
                      <a:r>
                        <a:rPr lang="en-GB" sz="1400" kern="1200" dirty="0">
                          <a:solidFill>
                            <a:schemeClr val="dk1"/>
                          </a:solidFill>
                          <a:effectLst/>
                          <a:latin typeface="+mn-lt"/>
                          <a:ea typeface="+mn-ea"/>
                          <a:cs typeface="+mn-cs"/>
                        </a:rPr>
                        <a:t> therapies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2906311770"/>
                  </a:ext>
                </a:extLst>
              </a:tr>
              <a:tr h="0">
                <a:tc>
                  <a:txBody>
                    <a:bodyPr/>
                    <a:lstStyle/>
                    <a:p>
                      <a:r>
                        <a:rPr lang="en-GB" sz="1400" kern="1200" dirty="0">
                          <a:solidFill>
                            <a:schemeClr val="dk1"/>
                          </a:solidFill>
                          <a:effectLst/>
                          <a:latin typeface="+mn-lt"/>
                          <a:ea typeface="+mn-ea"/>
                          <a:cs typeface="+mn-cs"/>
                        </a:rPr>
                        <a:t>There are no clinical or molecular biomarkers established to predict response to first- or second-line systemic treatments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334967" y="2240868"/>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2543451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xmlns="" id="{C5030E93-797C-4ADB-89B5-508FA3F95F7D}"/>
              </a:ext>
            </a:extLst>
          </p:cNvPr>
          <p:cNvSpPr/>
          <p:nvPr/>
        </p:nvSpPr>
        <p:spPr>
          <a:xfrm>
            <a:off x="712788" y="5824539"/>
            <a:ext cx="4475162" cy="839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de-DE" altLang="de-DE">
              <a:solidFill>
                <a:srgbClr val="FFFFFF"/>
              </a:solidFill>
              <a:latin typeface="Arial" pitchFamily="34" charset="0"/>
            </a:endParaRPr>
          </a:p>
        </p:txBody>
      </p:sp>
      <p:sp>
        <p:nvSpPr>
          <p:cNvPr id="2" name="Title 1"/>
          <p:cNvSpPr>
            <a:spLocks noGrp="1"/>
          </p:cNvSpPr>
          <p:nvPr>
            <p:ph type="title"/>
          </p:nvPr>
        </p:nvSpPr>
        <p:spPr/>
        <p:txBody>
          <a:bodyPr/>
          <a:lstStyle/>
          <a:p>
            <a:r>
              <a:rPr lang="en-GB"/>
              <a:t>Non-inferiority results in advanced HCC</a:t>
            </a:r>
            <a:endParaRPr lang="en-GB" dirty="0"/>
          </a:p>
        </p:txBody>
      </p:sp>
      <p:sp>
        <p:nvSpPr>
          <p:cNvPr id="4" name="Text Placeholder 3"/>
          <p:cNvSpPr>
            <a:spLocks noGrp="1"/>
          </p:cNvSpPr>
          <p:nvPr>
            <p:ph type="body" sz="quarter" idx="10"/>
          </p:nvPr>
        </p:nvSpPr>
        <p:spPr/>
        <p:txBody>
          <a:bodyPr/>
          <a:lstStyle/>
          <a:p>
            <a:r>
              <a:rPr lang="en-GB"/>
              <a:t>EASL CPG HCC. J Hepatol 2018; doi: 10.1016/j.jhep.2018.03.019</a:t>
            </a:r>
          </a:p>
        </p:txBody>
      </p:sp>
      <p:sp>
        <p:nvSpPr>
          <p:cNvPr id="9" name="TextBox 8"/>
          <p:cNvSpPr txBox="1"/>
          <p:nvPr/>
        </p:nvSpPr>
        <p:spPr>
          <a:xfrm>
            <a:off x="1907704" y="1098820"/>
            <a:ext cx="5262979" cy="584775"/>
          </a:xfrm>
          <a:prstGeom prst="rect">
            <a:avLst/>
          </a:prstGeom>
          <a:noFill/>
        </p:spPr>
        <p:txBody>
          <a:bodyPr wrap="none" rtlCol="0">
            <a:spAutoFit/>
          </a:bodyPr>
          <a:lstStyle/>
          <a:p>
            <a:pPr algn="ctr"/>
            <a:r>
              <a:rPr lang="en-GB" sz="1600" b="1" dirty="0"/>
              <a:t>RCTs in advanced HCC</a:t>
            </a:r>
          </a:p>
          <a:p>
            <a:pPr algn="ctr"/>
            <a:r>
              <a:rPr lang="en-GB" sz="1600" b="1" dirty="0"/>
              <a:t>Comparison of first-line drugs/devices vs. </a:t>
            </a:r>
            <a:r>
              <a:rPr lang="en-GB" sz="1600" b="1" dirty="0" err="1"/>
              <a:t>sorafenib</a:t>
            </a:r>
            <a:endParaRPr lang="en-GB" sz="1600" b="1" dirty="0"/>
          </a:p>
        </p:txBody>
      </p:sp>
      <p:pic>
        <p:nvPicPr>
          <p:cNvPr id="14" name="Picture 13">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grpSp>
        <p:nvGrpSpPr>
          <p:cNvPr id="6" name="Group 5">
            <a:extLst>
              <a:ext uri="{FF2B5EF4-FFF2-40B4-BE49-F238E27FC236}">
                <a16:creationId xmlns:a16="http://schemas.microsoft.com/office/drawing/2014/main" xmlns="" id="{D7C04401-F613-4FF3-8B07-953695F99D41}"/>
              </a:ext>
            </a:extLst>
          </p:cNvPr>
          <p:cNvGrpSpPr/>
          <p:nvPr/>
        </p:nvGrpSpPr>
        <p:grpSpPr>
          <a:xfrm>
            <a:off x="972314" y="1664661"/>
            <a:ext cx="6768752" cy="4796040"/>
            <a:chOff x="972314" y="1664661"/>
            <a:chExt cx="6768752" cy="4796040"/>
          </a:xfrm>
        </p:grpSpPr>
        <p:pic>
          <p:nvPicPr>
            <p:cNvPr id="5" name="Picture 4">
              <a:extLst>
                <a:ext uri="{FF2B5EF4-FFF2-40B4-BE49-F238E27FC236}">
                  <a16:creationId xmlns:a16="http://schemas.microsoft.com/office/drawing/2014/main" xmlns="" id="{FF4BE5A1-AF50-48F8-B3DC-407A77738ACE}"/>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72314" y="1664661"/>
              <a:ext cx="6768752" cy="4796040"/>
            </a:xfrm>
            <a:prstGeom prst="rect">
              <a:avLst/>
            </a:prstGeom>
          </p:spPr>
        </p:pic>
        <p:sp>
          <p:nvSpPr>
            <p:cNvPr id="3" name="TextBox 2">
              <a:extLst>
                <a:ext uri="{FF2B5EF4-FFF2-40B4-BE49-F238E27FC236}">
                  <a16:creationId xmlns:a16="http://schemas.microsoft.com/office/drawing/2014/main" xmlns="" id="{EA989C84-E9A6-440B-A265-32FF8A0BFD48}"/>
                </a:ext>
              </a:extLst>
            </p:cNvPr>
            <p:cNvSpPr txBox="1"/>
            <p:nvPr/>
          </p:nvSpPr>
          <p:spPr>
            <a:xfrm>
              <a:off x="1727684" y="6092551"/>
              <a:ext cx="1836204" cy="252000"/>
            </a:xfrm>
            <a:prstGeom prst="rect">
              <a:avLst/>
            </a:prstGeom>
            <a:solidFill>
              <a:srgbClr val="D6E4F1"/>
            </a:solidFill>
          </p:spPr>
          <p:txBody>
            <a:bodyPr wrap="square" rtlCol="0">
              <a:spAutoFit/>
            </a:bodyPr>
            <a:lstStyle/>
            <a:p>
              <a:r>
                <a:rPr lang="en-GB" sz="1400"/>
                <a:t>Favours tested drug</a:t>
              </a:r>
            </a:p>
          </p:txBody>
        </p:sp>
        <p:sp>
          <p:nvSpPr>
            <p:cNvPr id="10" name="TextBox 9">
              <a:extLst>
                <a:ext uri="{FF2B5EF4-FFF2-40B4-BE49-F238E27FC236}">
                  <a16:creationId xmlns:a16="http://schemas.microsoft.com/office/drawing/2014/main" xmlns="" id="{832F73C2-3A69-4DED-A868-5602C2DA039A}"/>
                </a:ext>
              </a:extLst>
            </p:cNvPr>
            <p:cNvSpPr txBox="1"/>
            <p:nvPr/>
          </p:nvSpPr>
          <p:spPr>
            <a:xfrm>
              <a:off x="4608643" y="6093475"/>
              <a:ext cx="1836204" cy="252000"/>
            </a:xfrm>
            <a:prstGeom prst="rect">
              <a:avLst/>
            </a:prstGeom>
            <a:solidFill>
              <a:srgbClr val="D6E4F1"/>
            </a:solidFill>
          </p:spPr>
          <p:txBody>
            <a:bodyPr wrap="square" rtlCol="0">
              <a:spAutoFit/>
            </a:bodyPr>
            <a:lstStyle/>
            <a:p>
              <a:r>
                <a:rPr lang="en-GB" sz="1400"/>
                <a:t>Favours sorafenib</a:t>
              </a:r>
            </a:p>
          </p:txBody>
        </p:sp>
      </p:grpSp>
    </p:spTree>
    <p:extLst>
      <p:ext uri="{BB962C8B-B14F-4D97-AF65-F5344CB8AC3E}">
        <p14:creationId xmlns:p14="http://schemas.microsoft.com/office/powerpoint/2010/main" val="2010953989"/>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dirty="0"/>
              <a:t>Second-line systemic therapies</a:t>
            </a:r>
            <a:endParaRPr lang="en-US"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dirty="0"/>
              <a:t>*In patients with high baseline alpha-fetoprotein (&gt; 400 ng/ml)</a:t>
            </a:r>
          </a:p>
          <a:p>
            <a:r>
              <a:rPr lang="en-GB" dirty="0"/>
              <a:t>EASL CPG HCC. J </a:t>
            </a:r>
            <a:r>
              <a:rPr lang="en-GB" dirty="0" err="1"/>
              <a:t>Hepatol</a:t>
            </a:r>
            <a:r>
              <a:rPr lang="en-GB" dirty="0"/>
              <a:t> 2018; </a:t>
            </a:r>
            <a:r>
              <a:rPr lang="en-GB" dirty="0" err="1"/>
              <a:t>doi</a:t>
            </a:r>
            <a:r>
              <a:rPr lang="en-GB" dirty="0"/>
              <a:t>: 10.1016/j.jhep.2018.03.019</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normAutofit/>
          </a:bodyPr>
          <a:lstStyle/>
          <a:p>
            <a:r>
              <a:rPr lang="en-GB" sz="1600" dirty="0"/>
              <a:t>VEGFR and multi-kinase inhibitors have shown survival benefits in advanced HCC</a:t>
            </a:r>
          </a:p>
          <a:p>
            <a:pPr lvl="1"/>
            <a:r>
              <a:rPr lang="en-GB" sz="1400" dirty="0"/>
              <a:t>First line: sorafenib and </a:t>
            </a:r>
            <a:r>
              <a:rPr lang="en-GB" sz="1400" dirty="0" err="1"/>
              <a:t>lenvatinib</a:t>
            </a:r>
            <a:endParaRPr lang="en-GB" sz="1400" dirty="0"/>
          </a:p>
          <a:p>
            <a:pPr lvl="1"/>
            <a:r>
              <a:rPr lang="en-GB" sz="1400" dirty="0"/>
              <a:t>Second line: regorafenib (and </a:t>
            </a:r>
            <a:r>
              <a:rPr lang="en-GB" sz="1400" dirty="0" err="1"/>
              <a:t>cabozantinib</a:t>
            </a:r>
            <a:r>
              <a:rPr lang="en-GB" sz="1400" dirty="0"/>
              <a:t> and </a:t>
            </a:r>
            <a:r>
              <a:rPr lang="en-GB" sz="1400"/>
              <a:t>ramucirumab*)</a:t>
            </a:r>
            <a:endParaRPr lang="en-GB" sz="1400" dirty="0"/>
          </a:p>
          <a:p>
            <a:r>
              <a:rPr lang="en-GB" sz="1600" dirty="0"/>
              <a:t>Another agent that has shown some promise is the checkpoint inhibitor nivolumab</a:t>
            </a:r>
          </a:p>
        </p:txBody>
      </p:sp>
      <p:graphicFrame>
        <p:nvGraphicFramePr>
          <p:cNvPr id="16" name="Table 15">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2230483704"/>
              </p:ext>
            </p:extLst>
          </p:nvPr>
        </p:nvGraphicFramePr>
        <p:xfrm>
          <a:off x="755650" y="2646392"/>
          <a:ext cx="7313614" cy="3139440"/>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b="1" kern="1200" dirty="0">
                          <a:solidFill>
                            <a:schemeClr val="tx2"/>
                          </a:solidFill>
                          <a:effectLst/>
                          <a:latin typeface="+mn-lt"/>
                          <a:ea typeface="+mn-ea"/>
                          <a:cs typeface="+mn-cs"/>
                        </a:rPr>
                        <a:t>Regorafenib</a:t>
                      </a:r>
                      <a:r>
                        <a:rPr lang="en-GB" sz="1400" kern="1200" dirty="0">
                          <a:solidFill>
                            <a:schemeClr val="dk1"/>
                          </a:solidFill>
                          <a:effectLst/>
                          <a:latin typeface="+mn-lt"/>
                          <a:ea typeface="+mn-ea"/>
                          <a:cs typeface="+mn-cs"/>
                        </a:rPr>
                        <a:t> is </a:t>
                      </a:r>
                      <a:r>
                        <a:rPr lang="en-GB" sz="1400" b="1" kern="1200" dirty="0">
                          <a:solidFill>
                            <a:schemeClr val="tx2"/>
                          </a:solidFill>
                          <a:effectLst/>
                          <a:latin typeface="+mn-lt"/>
                          <a:ea typeface="+mn-ea"/>
                          <a:cs typeface="+mn-cs"/>
                        </a:rPr>
                        <a:t>recommended</a:t>
                      </a:r>
                      <a:r>
                        <a:rPr lang="en-GB" sz="1400" kern="1200" dirty="0">
                          <a:solidFill>
                            <a:schemeClr val="dk1"/>
                          </a:solidFill>
                          <a:effectLst/>
                          <a:latin typeface="+mn-lt"/>
                          <a:ea typeface="+mn-ea"/>
                          <a:cs typeface="+mn-cs"/>
                        </a:rPr>
                        <a:t> as </a:t>
                      </a:r>
                      <a:r>
                        <a:rPr lang="en-GB" sz="1400" b="1" kern="1200" dirty="0">
                          <a:solidFill>
                            <a:schemeClr val="tx2"/>
                          </a:solidFill>
                          <a:effectLst/>
                          <a:latin typeface="+mn-lt"/>
                          <a:ea typeface="+mn-ea"/>
                          <a:cs typeface="+mn-cs"/>
                        </a:rPr>
                        <a:t>second-line</a:t>
                      </a:r>
                      <a:r>
                        <a:rPr lang="en-GB" sz="1400" kern="1200" dirty="0">
                          <a:solidFill>
                            <a:schemeClr val="dk1"/>
                          </a:solidFill>
                          <a:effectLst/>
                          <a:latin typeface="+mn-lt"/>
                          <a:ea typeface="+mn-ea"/>
                          <a:cs typeface="+mn-cs"/>
                        </a:rPr>
                        <a:t> treatment for patients:</a:t>
                      </a:r>
                    </a:p>
                    <a:p>
                      <a:pPr marL="285750" indent="-285750">
                        <a:buClr>
                          <a:schemeClr val="tx1"/>
                        </a:buClr>
                        <a:buFont typeface="Arial" panose="020B0604020202020204" pitchFamily="34" charset="0"/>
                        <a:buChar char="•"/>
                      </a:pPr>
                      <a:r>
                        <a:rPr lang="en-GB" sz="1400" b="1" kern="1200" dirty="0">
                          <a:solidFill>
                            <a:schemeClr val="tx2"/>
                          </a:solidFill>
                          <a:effectLst/>
                          <a:latin typeface="+mn-lt"/>
                          <a:ea typeface="+mn-ea"/>
                          <a:cs typeface="+mn-cs"/>
                        </a:rPr>
                        <a:t>Tolerating</a:t>
                      </a:r>
                      <a:r>
                        <a:rPr lang="en-GB" sz="1400" kern="1200" dirty="0">
                          <a:solidFill>
                            <a:schemeClr val="dk1"/>
                          </a:solidFill>
                          <a:effectLst/>
                          <a:latin typeface="+mn-lt"/>
                          <a:ea typeface="+mn-ea"/>
                          <a:cs typeface="+mn-cs"/>
                        </a:rPr>
                        <a:t> and </a:t>
                      </a:r>
                      <a:r>
                        <a:rPr lang="en-GB" sz="1400" b="1" kern="1200" dirty="0">
                          <a:solidFill>
                            <a:schemeClr val="tx2"/>
                          </a:solidFill>
                          <a:effectLst/>
                          <a:latin typeface="+mn-lt"/>
                          <a:ea typeface="+mn-ea"/>
                          <a:cs typeface="+mn-cs"/>
                        </a:rPr>
                        <a:t>progressing</a:t>
                      </a:r>
                      <a:r>
                        <a:rPr lang="en-GB" sz="1400" kern="1200" dirty="0">
                          <a:solidFill>
                            <a:schemeClr val="dk1"/>
                          </a:solidFill>
                          <a:effectLst/>
                          <a:latin typeface="+mn-lt"/>
                          <a:ea typeface="+mn-ea"/>
                          <a:cs typeface="+mn-cs"/>
                        </a:rPr>
                        <a:t> on </a:t>
                      </a:r>
                      <a:r>
                        <a:rPr lang="en-GB" sz="1400" b="1" kern="1200" dirty="0">
                          <a:solidFill>
                            <a:schemeClr val="tx2"/>
                          </a:solidFill>
                          <a:effectLst/>
                          <a:latin typeface="+mn-lt"/>
                          <a:ea typeface="+mn-ea"/>
                          <a:cs typeface="+mn-cs"/>
                        </a:rPr>
                        <a:t>sorafenib</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With well-preserved liver function (Child</a:t>
                      </a:r>
                      <a:r>
                        <a:rPr lang="en-US" altLang="ja-JP" sz="1400" kern="1200" dirty="0">
                          <a:solidFill>
                            <a:schemeClr val="dk1"/>
                          </a:solidFill>
                          <a:effectLst/>
                          <a:latin typeface="+mn-lt"/>
                          <a:ea typeface="+mn-ea"/>
                          <a:cs typeface="+mn-cs"/>
                        </a:rPr>
                        <a:t>–</a:t>
                      </a:r>
                      <a:r>
                        <a:rPr lang="en-GB" sz="1400" kern="1200" dirty="0">
                          <a:solidFill>
                            <a:schemeClr val="dk1"/>
                          </a:solidFill>
                          <a:effectLst/>
                          <a:latin typeface="+mn-lt"/>
                          <a:ea typeface="+mn-ea"/>
                          <a:cs typeface="+mn-cs"/>
                        </a:rPr>
                        <a:t>Pugh class A)</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With good </a:t>
                      </a:r>
                      <a:r>
                        <a:rPr lang="en-GB" sz="1400" kern="1200">
                          <a:solidFill>
                            <a:schemeClr val="dk1"/>
                          </a:solidFill>
                          <a:effectLst/>
                          <a:latin typeface="+mn-lt"/>
                          <a:ea typeface="+mn-ea"/>
                          <a:cs typeface="+mn-cs"/>
                        </a:rPr>
                        <a:t>performance status</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err="1"/>
                        <a:t>Cabozantinib</a:t>
                      </a:r>
                      <a:r>
                        <a:rPr lang="en-GB" sz="1400" dirty="0"/>
                        <a:t> and ramucirumab* have shown survival benefits vs. placebo in this setting</a:t>
                      </a:r>
                      <a:endParaRPr lang="en-GB" sz="1400" dirty="0">
                        <a:highlight>
                          <a:srgbClr val="FFFF00"/>
                        </a:highlight>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a:t>
                      </a:r>
                    </a:p>
                  </a:txBody>
                  <a:tcPr marL="46545" marR="46545" anchor="ctr">
                    <a:lnL w="6350" cap="flat" cmpd="sng" algn="ctr">
                      <a:noFill/>
                      <a:prstDash val="solid"/>
                      <a:round/>
                      <a:headEnd type="none" w="med" len="med"/>
                      <a:tailEnd type="none" w="med" len="med"/>
                    </a:lnL>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a:t>
                      </a:r>
                    </a:p>
                  </a:txBody>
                  <a:tcPr marL="46545" marR="46545" anchor="ctr">
                    <a:lnR w="635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xmlns="" val="3528555662"/>
                  </a:ext>
                </a:extLst>
              </a:tr>
              <a:tr h="0">
                <a:tc>
                  <a:txBody>
                    <a:bodyPr/>
                    <a:lstStyle/>
                    <a:p>
                      <a:r>
                        <a:rPr lang="en-GB" sz="1400" kern="1200" dirty="0">
                          <a:solidFill>
                            <a:schemeClr val="dk1"/>
                          </a:solidFill>
                          <a:effectLst/>
                          <a:latin typeface="+mn-lt"/>
                          <a:ea typeface="+mn-ea"/>
                          <a:cs typeface="+mn-cs"/>
                        </a:rPr>
                        <a:t>Based on uncontrolled but promising data, </a:t>
                      </a:r>
                      <a:r>
                        <a:rPr lang="en-GB" sz="1400" b="1" kern="1200" dirty="0">
                          <a:solidFill>
                            <a:schemeClr val="tx2"/>
                          </a:solidFill>
                          <a:effectLst/>
                          <a:latin typeface="+mn-lt"/>
                          <a:ea typeface="+mn-ea"/>
                          <a:cs typeface="+mn-cs"/>
                        </a:rPr>
                        <a:t>immune therapy</a:t>
                      </a:r>
                      <a:r>
                        <a:rPr lang="en-GB" sz="1400" b="1" kern="1200" dirty="0">
                          <a:solidFill>
                            <a:schemeClr val="accent1"/>
                          </a:solidFill>
                          <a:effectLst/>
                          <a:latin typeface="+mn-lt"/>
                          <a:ea typeface="+mn-ea"/>
                          <a:cs typeface="+mn-cs"/>
                        </a:rPr>
                        <a:t> </a:t>
                      </a:r>
                      <a:r>
                        <a:rPr lang="en-GB" sz="1400" kern="1200" dirty="0">
                          <a:solidFill>
                            <a:schemeClr val="dk1"/>
                          </a:solidFill>
                          <a:effectLst/>
                          <a:latin typeface="+mn-lt"/>
                          <a:ea typeface="+mn-ea"/>
                          <a:cs typeface="+mn-cs"/>
                        </a:rPr>
                        <a:t>with </a:t>
                      </a:r>
                      <a:r>
                        <a:rPr lang="en-GB" sz="1400" b="1" kern="1200" dirty="0">
                          <a:solidFill>
                            <a:schemeClr val="tx2"/>
                          </a:solidFill>
                          <a:effectLst/>
                          <a:latin typeface="+mn-lt"/>
                          <a:ea typeface="+mn-ea"/>
                          <a:cs typeface="+mn-cs"/>
                        </a:rPr>
                        <a:t>nivolumab</a:t>
                      </a:r>
                      <a:r>
                        <a:rPr lang="en-GB" sz="1400" kern="1200" dirty="0">
                          <a:solidFill>
                            <a:schemeClr val="dk1"/>
                          </a:solidFill>
                          <a:effectLst/>
                          <a:latin typeface="+mn-lt"/>
                          <a:ea typeface="+mn-ea"/>
                          <a:cs typeface="+mn-cs"/>
                        </a:rPr>
                        <a:t> has received </a:t>
                      </a:r>
                      <a:r>
                        <a:rPr lang="en-GB" sz="1400" b="1" kern="1200" dirty="0">
                          <a:solidFill>
                            <a:schemeClr val="tx2"/>
                          </a:solidFill>
                          <a:effectLst/>
                          <a:latin typeface="+mn-lt"/>
                          <a:ea typeface="+mn-ea"/>
                          <a:cs typeface="+mn-cs"/>
                        </a:rPr>
                        <a:t>FDA approval </a:t>
                      </a:r>
                      <a:r>
                        <a:rPr lang="en-GB" sz="1400" kern="1200" dirty="0">
                          <a:solidFill>
                            <a:schemeClr val="dk1"/>
                          </a:solidFill>
                          <a:effectLst/>
                          <a:latin typeface="+mn-lt"/>
                          <a:ea typeface="+mn-ea"/>
                          <a:cs typeface="+mn-cs"/>
                        </a:rPr>
                        <a:t>in </a:t>
                      </a:r>
                      <a:r>
                        <a:rPr lang="en-GB" sz="1400" b="1" kern="1200" dirty="0">
                          <a:solidFill>
                            <a:schemeClr val="tx2"/>
                          </a:solidFill>
                          <a:effectLst/>
                          <a:latin typeface="+mn-lt"/>
                          <a:ea typeface="+mn-ea"/>
                          <a:cs typeface="+mn-cs"/>
                        </a:rPr>
                        <a:t>second-line treatment</a:t>
                      </a:r>
                      <a:r>
                        <a:rPr lang="en-GB" sz="1400" kern="1200" dirty="0">
                          <a:solidFill>
                            <a:schemeClr val="dk1"/>
                          </a:solidFill>
                          <a:effectLst/>
                          <a:latin typeface="+mn-lt"/>
                          <a:ea typeface="+mn-ea"/>
                          <a:cs typeface="+mn-cs"/>
                        </a:rPr>
                        <a:t>, pending Phase 3 data for conventional approval</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At present, the data are not mature enough to give a clear recommendation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Weak</a:t>
                      </a:r>
                    </a:p>
                  </a:txBody>
                  <a:tcPr marL="46545" marR="46545" anchor="ctr">
                    <a:lnR w="635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xmlns="" val="10004"/>
                  </a:ext>
                </a:extLst>
              </a:tr>
            </a:tbl>
          </a:graphicData>
        </a:graphic>
      </p:graphicFrame>
      <p:grpSp>
        <p:nvGrpSpPr>
          <p:cNvPr id="17" name="Group 16">
            <a:extLst>
              <a:ext uri="{FF2B5EF4-FFF2-40B4-BE49-F238E27FC236}">
                <a16:creationId xmlns:a16="http://schemas.microsoft.com/office/drawing/2014/main" xmlns="" id="{4EBB81EB-B4BD-4A40-B297-ECE305031C16}"/>
              </a:ext>
            </a:extLst>
          </p:cNvPr>
          <p:cNvGrpSpPr/>
          <p:nvPr/>
        </p:nvGrpSpPr>
        <p:grpSpPr>
          <a:xfrm>
            <a:off x="4391980" y="2636912"/>
            <a:ext cx="3693418" cy="276999"/>
            <a:chOff x="4262958" y="3212976"/>
            <a:chExt cx="3693418" cy="276999"/>
          </a:xfrm>
        </p:grpSpPr>
        <p:sp>
          <p:nvSpPr>
            <p:cNvPr id="18" name="Rectangle 17">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Rectangle 18">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21" name="TextBox 20">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22" name="Picture 21">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2774775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GB"/>
              <a:t>Systemic therapies in development</a:t>
            </a:r>
            <a:endParaRPr lang="en-US"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a:t>Other systemic treatments are in development</a:t>
            </a:r>
          </a:p>
          <a:p>
            <a:pPr lvl="1"/>
            <a:r>
              <a:rPr lang="en-GB"/>
              <a:t>Have not yet demonstrated non-inferiority or clinical benefit</a:t>
            </a:r>
          </a:p>
          <a:p>
            <a:pPr lvl="1"/>
            <a:r>
              <a:rPr lang="en-GB"/>
              <a:t>Further clinical trials are required</a:t>
            </a:r>
            <a:endParaRPr lang="en-GB" dirty="0"/>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1680892985"/>
              </p:ext>
            </p:extLst>
          </p:nvPr>
        </p:nvGraphicFramePr>
        <p:xfrm>
          <a:off x="766463" y="2780928"/>
          <a:ext cx="7313614" cy="2407920"/>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marL="285750" indent="-285750">
                        <a:buClr>
                          <a:schemeClr val="tx1"/>
                        </a:buClr>
                        <a:buFont typeface="Arial" panose="020B0604020202020204" pitchFamily="34" charset="0"/>
                        <a:buChar char="•"/>
                      </a:pPr>
                      <a:r>
                        <a:rPr lang="en-GB" sz="1400" b="1" kern="1200" dirty="0">
                          <a:solidFill>
                            <a:schemeClr val="tx2"/>
                          </a:solidFill>
                          <a:effectLst/>
                          <a:latin typeface="+mn-lt"/>
                          <a:ea typeface="+mn-ea"/>
                          <a:cs typeface="+mn-cs"/>
                        </a:rPr>
                        <a:t>Treatments that failed to meet their endpoints</a:t>
                      </a:r>
                      <a:r>
                        <a:rPr lang="en-GB" sz="1400" b="1" kern="1200" dirty="0">
                          <a:solidFill>
                            <a:schemeClr val="accent1"/>
                          </a:solidFill>
                          <a:effectLst/>
                          <a:latin typeface="+mn-lt"/>
                          <a:ea typeface="+mn-ea"/>
                          <a:cs typeface="+mn-cs"/>
                        </a:rPr>
                        <a:t> </a:t>
                      </a:r>
                      <a:r>
                        <a:rPr lang="en-GB" sz="1400" kern="1200" dirty="0">
                          <a:solidFill>
                            <a:schemeClr val="dk1"/>
                          </a:solidFill>
                          <a:effectLst/>
                          <a:latin typeface="+mn-lt"/>
                          <a:ea typeface="+mn-ea"/>
                          <a:cs typeface="+mn-cs"/>
                        </a:rPr>
                        <a:t>in randomized trials are </a:t>
                      </a:r>
                      <a:r>
                        <a:rPr lang="en-GB" sz="1400" b="1" kern="1200" dirty="0">
                          <a:solidFill>
                            <a:schemeClr val="tx2"/>
                          </a:solidFill>
                          <a:effectLst/>
                          <a:latin typeface="+mn-lt"/>
                          <a:ea typeface="+mn-ea"/>
                          <a:cs typeface="+mn-cs"/>
                        </a:rPr>
                        <a:t>not recommended</a:t>
                      </a:r>
                    </a:p>
                    <a:p>
                      <a:pPr marL="285750" indent="-285750">
                        <a:buClr>
                          <a:schemeClr val="tx1"/>
                        </a:buClr>
                        <a:buFont typeface="Arial" panose="020B0604020202020204" pitchFamily="34" charset="0"/>
                        <a:buChar char="•"/>
                      </a:pPr>
                      <a:r>
                        <a:rPr lang="en-GB" sz="1400" b="1" kern="1200" dirty="0">
                          <a:solidFill>
                            <a:schemeClr val="tx2"/>
                          </a:solidFill>
                          <a:effectLst/>
                          <a:latin typeface="+mn-lt"/>
                          <a:ea typeface="+mn-ea"/>
                          <a:cs typeface="+mn-cs"/>
                        </a:rPr>
                        <a:t>Further clinical trials </a:t>
                      </a:r>
                      <a:r>
                        <a:rPr lang="en-GB" sz="1400" kern="1200" dirty="0">
                          <a:solidFill>
                            <a:schemeClr val="dk1"/>
                          </a:solidFill>
                          <a:effectLst/>
                          <a:latin typeface="+mn-lt"/>
                          <a:ea typeface="+mn-ea"/>
                          <a:cs typeface="+mn-cs"/>
                        </a:rPr>
                        <a:t>are needed to </a:t>
                      </a:r>
                      <a:r>
                        <a:rPr lang="en-GB" sz="1400" b="1" kern="1200" dirty="0">
                          <a:solidFill>
                            <a:schemeClr val="tx2"/>
                          </a:solidFill>
                          <a:effectLst/>
                          <a:latin typeface="+mn-lt"/>
                          <a:ea typeface="+mn-ea"/>
                          <a:cs typeface="+mn-cs"/>
                        </a:rPr>
                        <a:t>confirm claims of </a:t>
                      </a:r>
                      <a:br>
                        <a:rPr lang="en-GB" sz="1400" b="1" kern="1200" dirty="0">
                          <a:solidFill>
                            <a:schemeClr val="tx2"/>
                          </a:solidFill>
                          <a:effectLst/>
                          <a:latin typeface="+mn-lt"/>
                          <a:ea typeface="+mn-ea"/>
                          <a:cs typeface="+mn-cs"/>
                        </a:rPr>
                      </a:br>
                      <a:r>
                        <a:rPr lang="en-GB" sz="1400" b="1" kern="1200" dirty="0">
                          <a:solidFill>
                            <a:schemeClr val="tx2"/>
                          </a:solidFill>
                          <a:effectLst/>
                          <a:latin typeface="+mn-lt"/>
                          <a:ea typeface="+mn-ea"/>
                          <a:cs typeface="+mn-cs"/>
                        </a:rPr>
                        <a:t>non-inferiority</a:t>
                      </a:r>
                      <a:r>
                        <a:rPr lang="en-GB" sz="1400" kern="1200" dirty="0">
                          <a:solidFill>
                            <a:schemeClr val="dk1"/>
                          </a:solidFill>
                          <a:effectLst/>
                          <a:latin typeface="+mn-lt"/>
                          <a:ea typeface="+mn-ea"/>
                          <a:cs typeface="+mn-cs"/>
                        </a:rPr>
                        <a:t>, or any trends of better outcome identified </a:t>
                      </a:r>
                      <a:r>
                        <a:rPr lang="en-GB" sz="1400" b="1" kern="1200" dirty="0">
                          <a:solidFill>
                            <a:schemeClr val="tx2"/>
                          </a:solidFill>
                          <a:effectLst/>
                          <a:latin typeface="+mn-lt"/>
                          <a:ea typeface="+mn-ea"/>
                          <a:cs typeface="+mn-cs"/>
                        </a:rPr>
                        <a:t>in subgroup analysis </a:t>
                      </a:r>
                      <a:endParaRPr lang="en-GB" sz="14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0">
                <a:tc>
                  <a:txBody>
                    <a:bodyPr/>
                    <a:lstStyle/>
                    <a:p>
                      <a:pPr marL="285750" indent="-285750">
                        <a:buFont typeface="Arial" panose="020B0604020202020204" pitchFamily="34" charset="0"/>
                        <a:buChar char="•"/>
                      </a:pPr>
                      <a:r>
                        <a:rPr lang="en-GB" sz="1400" kern="1200" dirty="0">
                          <a:solidFill>
                            <a:schemeClr val="dk1"/>
                          </a:solidFill>
                          <a:effectLst/>
                          <a:latin typeface="+mn-lt"/>
                          <a:ea typeface="+mn-ea"/>
                          <a:cs typeface="+mn-cs"/>
                        </a:rPr>
                        <a:t>Patients at </a:t>
                      </a:r>
                      <a:r>
                        <a:rPr lang="en-GB" sz="1400" b="1" kern="1200" dirty="0">
                          <a:solidFill>
                            <a:schemeClr val="tx2"/>
                          </a:solidFill>
                          <a:effectLst/>
                          <a:latin typeface="+mn-lt"/>
                          <a:ea typeface="+mn-ea"/>
                          <a:cs typeface="+mn-cs"/>
                        </a:rPr>
                        <a:t>BCLC D</a:t>
                      </a:r>
                      <a:r>
                        <a:rPr lang="en-GB" sz="1400" kern="1200" dirty="0">
                          <a:solidFill>
                            <a:schemeClr val="dk1"/>
                          </a:solidFill>
                          <a:effectLst/>
                          <a:latin typeface="+mn-lt"/>
                          <a:ea typeface="+mn-ea"/>
                          <a:cs typeface="+mn-cs"/>
                        </a:rPr>
                        <a:t> stage, who are </a:t>
                      </a:r>
                      <a:r>
                        <a:rPr lang="en-GB" sz="1400" b="1" kern="1200">
                          <a:solidFill>
                            <a:schemeClr val="tx2"/>
                          </a:solidFill>
                          <a:effectLst/>
                          <a:latin typeface="+mn-lt"/>
                          <a:ea typeface="+mn-ea"/>
                          <a:cs typeface="+mn-cs"/>
                        </a:rPr>
                        <a:t>not LT </a:t>
                      </a:r>
                      <a:r>
                        <a:rPr lang="en-GB" sz="1400" b="1" kern="1200" dirty="0">
                          <a:solidFill>
                            <a:schemeClr val="tx2"/>
                          </a:solidFill>
                          <a:effectLst/>
                          <a:latin typeface="+mn-lt"/>
                          <a:ea typeface="+mn-ea"/>
                          <a:cs typeface="+mn-cs"/>
                        </a:rPr>
                        <a:t>candidates</a:t>
                      </a:r>
                      <a:r>
                        <a:rPr lang="en-GB" sz="1400" kern="1200" dirty="0">
                          <a:solidFill>
                            <a:schemeClr val="dk1"/>
                          </a:solidFill>
                          <a:effectLst/>
                          <a:latin typeface="+mn-lt"/>
                          <a:ea typeface="+mn-ea"/>
                          <a:cs typeface="+mn-cs"/>
                        </a:rPr>
                        <a:t>, should receive </a:t>
                      </a:r>
                      <a:r>
                        <a:rPr lang="en-GB" sz="1400" b="1" kern="1200" dirty="0">
                          <a:solidFill>
                            <a:schemeClr val="tx2"/>
                          </a:solidFill>
                          <a:effectLst/>
                          <a:latin typeface="+mn-lt"/>
                          <a:ea typeface="+mn-ea"/>
                          <a:cs typeface="+mn-cs"/>
                        </a:rPr>
                        <a:t>palliative support</a:t>
                      </a:r>
                      <a:r>
                        <a:rPr lang="en-GB" sz="1400" kern="1200" dirty="0">
                          <a:solidFill>
                            <a:schemeClr val="dk1"/>
                          </a:solidFill>
                          <a:effectLst/>
                          <a:latin typeface="+mn-lt"/>
                          <a:ea typeface="+mn-ea"/>
                          <a:cs typeface="+mn-cs"/>
                        </a:rPr>
                        <a:t>, including management of </a:t>
                      </a:r>
                      <a:r>
                        <a:rPr lang="en-GB" sz="1400" b="1" kern="1200" dirty="0">
                          <a:solidFill>
                            <a:schemeClr val="tx2"/>
                          </a:solidFill>
                          <a:effectLst/>
                          <a:latin typeface="+mn-lt"/>
                          <a:ea typeface="+mn-ea"/>
                          <a:cs typeface="+mn-cs"/>
                        </a:rPr>
                        <a:t>pain</a:t>
                      </a:r>
                      <a:r>
                        <a:rPr lang="en-GB" sz="1400" kern="1200" dirty="0">
                          <a:solidFill>
                            <a:schemeClr val="tx1"/>
                          </a:solidFill>
                          <a:effectLst/>
                          <a:latin typeface="+mn-lt"/>
                          <a:ea typeface="+mn-ea"/>
                          <a:cs typeface="+mn-cs"/>
                        </a:rPr>
                        <a:t>,</a:t>
                      </a:r>
                      <a:r>
                        <a:rPr lang="en-GB" sz="1400" kern="1200" dirty="0">
                          <a:solidFill>
                            <a:schemeClr val="tx2"/>
                          </a:solidFill>
                          <a:effectLst/>
                          <a:latin typeface="+mn-lt"/>
                          <a:ea typeface="+mn-ea"/>
                          <a:cs typeface="+mn-cs"/>
                        </a:rPr>
                        <a:t> </a:t>
                      </a:r>
                      <a:r>
                        <a:rPr lang="en-GB" sz="1400" b="1" kern="1200" dirty="0">
                          <a:solidFill>
                            <a:schemeClr val="tx2"/>
                          </a:solidFill>
                          <a:effectLst/>
                          <a:latin typeface="+mn-lt"/>
                          <a:ea typeface="+mn-ea"/>
                          <a:cs typeface="+mn-cs"/>
                        </a:rPr>
                        <a:t>nutrition</a:t>
                      </a:r>
                      <a:r>
                        <a:rPr lang="en-GB" sz="1400" kern="1200" dirty="0">
                          <a:solidFill>
                            <a:schemeClr val="tx2"/>
                          </a:solidFill>
                          <a:effectLst/>
                          <a:latin typeface="+mn-lt"/>
                          <a:ea typeface="+mn-ea"/>
                          <a:cs typeface="+mn-cs"/>
                        </a:rPr>
                        <a:t> </a:t>
                      </a:r>
                      <a:r>
                        <a:rPr lang="en-GB" sz="1400" kern="1200" dirty="0">
                          <a:solidFill>
                            <a:schemeClr val="tx1"/>
                          </a:solidFill>
                          <a:effectLst/>
                          <a:latin typeface="+mn-lt"/>
                          <a:ea typeface="+mn-ea"/>
                          <a:cs typeface="+mn-cs"/>
                        </a:rPr>
                        <a:t>and</a:t>
                      </a:r>
                      <a:r>
                        <a:rPr lang="en-GB" sz="1400" kern="1200" dirty="0">
                          <a:solidFill>
                            <a:schemeClr val="tx2"/>
                          </a:solidFill>
                          <a:effectLst/>
                          <a:latin typeface="+mn-lt"/>
                          <a:ea typeface="+mn-ea"/>
                          <a:cs typeface="+mn-cs"/>
                        </a:rPr>
                        <a:t> </a:t>
                      </a:r>
                      <a:r>
                        <a:rPr lang="en-GB" sz="1400" b="1" kern="1200" dirty="0">
                          <a:solidFill>
                            <a:schemeClr val="tx2"/>
                          </a:solidFill>
                          <a:effectLst/>
                          <a:latin typeface="+mn-lt"/>
                          <a:ea typeface="+mn-ea"/>
                          <a:cs typeface="+mn-cs"/>
                        </a:rPr>
                        <a:t>psychological support</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In general, they should not be considered for clinical trials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134545" y="2780928"/>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407430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GB"/>
              <a:t>EASL CPG HCC. J Hepatol 2018; doi: 10.1016/j.jhep.2018.03.019 </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058434416"/>
              </p:ext>
            </p:extLst>
          </p:nvPr>
        </p:nvGraphicFramePr>
        <p:xfrm>
          <a:off x="318294" y="1406751"/>
          <a:ext cx="8507412"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55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FC72C7-3104-4FE2-94D8-DA5B1491A27A}"/>
              </a:ext>
            </a:extLst>
          </p:cNvPr>
          <p:cNvSpPr>
            <a:spLocks noGrp="1"/>
          </p:cNvSpPr>
          <p:nvPr>
            <p:ph type="title"/>
          </p:nvPr>
        </p:nvSpPr>
        <p:spPr/>
        <p:txBody>
          <a:bodyPr>
            <a:noAutofit/>
          </a:bodyPr>
          <a:lstStyle/>
          <a:p>
            <a:r>
              <a:rPr lang="en-GB" dirty="0"/>
              <a:t>Overview of EASL recommendations </a:t>
            </a:r>
            <a:br>
              <a:rPr lang="en-GB" dirty="0"/>
            </a:br>
            <a:r>
              <a:rPr lang="en-GB" dirty="0"/>
              <a:t>for treatment</a:t>
            </a:r>
          </a:p>
        </p:txBody>
      </p:sp>
      <p:sp>
        <p:nvSpPr>
          <p:cNvPr id="3" name="Text Placeholder 2">
            <a:extLst>
              <a:ext uri="{FF2B5EF4-FFF2-40B4-BE49-F238E27FC236}">
                <a16:creationId xmlns:a16="http://schemas.microsoft.com/office/drawing/2014/main" xmlns="" id="{6D3EC8EC-0773-47AA-BB0F-12CC8363F37E}"/>
              </a:ext>
            </a:extLst>
          </p:cNvPr>
          <p:cNvSpPr>
            <a:spLocks noGrp="1"/>
          </p:cNvSpPr>
          <p:nvPr>
            <p:ph type="body" sz="quarter" idx="10"/>
          </p:nvPr>
        </p:nvSpPr>
        <p:spPr/>
        <p:txBody>
          <a:bodyPr/>
          <a:lstStyle/>
          <a:p>
            <a:r>
              <a:rPr lang="en-GB"/>
              <a:t>EASL CPG HCC. J Hepatol 2018; doi: 10.1016/j.jhep.2018.03.019</a:t>
            </a:r>
            <a:endParaRPr lang="en-US" dirty="0"/>
          </a:p>
        </p:txBody>
      </p:sp>
      <p:pic>
        <p:nvPicPr>
          <p:cNvPr id="74" name="Picture 73">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pic>
        <p:nvPicPr>
          <p:cNvPr id="5" name="Picture 4">
            <a:extLst>
              <a:ext uri="{FF2B5EF4-FFF2-40B4-BE49-F238E27FC236}">
                <a16:creationId xmlns:a16="http://schemas.microsoft.com/office/drawing/2014/main" xmlns="" id="{3B4DEB99-55ED-4D57-9D36-21DDDE7D7B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981" b="11377"/>
          <a:stretch/>
        </p:blipFill>
        <p:spPr>
          <a:xfrm>
            <a:off x="0" y="1701236"/>
            <a:ext cx="8964488" cy="3562621"/>
          </a:xfrm>
          <a:prstGeom prst="rect">
            <a:avLst/>
          </a:prstGeom>
        </p:spPr>
      </p:pic>
      <p:sp>
        <p:nvSpPr>
          <p:cNvPr id="4" name="TextBox 3">
            <a:extLst>
              <a:ext uri="{FF2B5EF4-FFF2-40B4-BE49-F238E27FC236}">
                <a16:creationId xmlns:a16="http://schemas.microsoft.com/office/drawing/2014/main" xmlns="" id="{94FF98CA-231C-4A63-8CC7-394E937E051B}"/>
              </a:ext>
            </a:extLst>
          </p:cNvPr>
          <p:cNvSpPr txBox="1"/>
          <p:nvPr/>
        </p:nvSpPr>
        <p:spPr>
          <a:xfrm>
            <a:off x="136034" y="5263857"/>
            <a:ext cx="6552728" cy="400110"/>
          </a:xfrm>
          <a:prstGeom prst="rect">
            <a:avLst/>
          </a:prstGeom>
          <a:noFill/>
        </p:spPr>
        <p:txBody>
          <a:bodyPr wrap="square" rtlCol="0">
            <a:spAutoFit/>
          </a:bodyPr>
          <a:lstStyle/>
          <a:p>
            <a:pPr marL="180975" indent="-180975">
              <a:buFont typeface="Arial" panose="020B0604020202020204" pitchFamily="34" charset="0"/>
              <a:buChar char="•"/>
            </a:pPr>
            <a:r>
              <a:rPr lang="en-GB" sz="1000" i="1">
                <a:solidFill>
                  <a:srgbClr val="E05353"/>
                </a:solidFill>
              </a:rPr>
              <a:t>*Other molecular therapies: sunitinib, linifanib, brivanib, tivantinig, erlotinib, everolimus</a:t>
            </a:r>
          </a:p>
          <a:p>
            <a:pPr marL="180975" indent="-180975">
              <a:buFont typeface="Arial" panose="020B0604020202020204" pitchFamily="34" charset="0"/>
              <a:buChar char="•"/>
            </a:pPr>
            <a:r>
              <a:rPr lang="en-GB" sz="1000" i="1">
                <a:solidFill>
                  <a:srgbClr val="FB9C5B"/>
                </a:solidFill>
              </a:rPr>
              <a:t>Weak recommendation: more evidence needed</a:t>
            </a:r>
          </a:p>
        </p:txBody>
      </p:sp>
    </p:spTree>
    <p:extLst>
      <p:ext uri="{BB962C8B-B14F-4D97-AF65-F5344CB8AC3E}">
        <p14:creationId xmlns:p14="http://schemas.microsoft.com/office/powerpoint/2010/main" val="1389709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normAutofit/>
          </a:bodyPr>
          <a:lstStyle/>
          <a:p>
            <a:r>
              <a:rPr lang="en-GB" dirty="0"/>
              <a:t>Assessment of response to treatment</a:t>
            </a:r>
            <a:endParaRPr lang="en-US" sz="2400"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pPr>
              <a:buClr>
                <a:schemeClr val="tx2"/>
              </a:buClr>
            </a:pPr>
            <a:r>
              <a:rPr lang="en-GB" dirty="0"/>
              <a:t>Different methods of response assessment are appropriate for</a:t>
            </a:r>
            <a:br>
              <a:rPr lang="en-GB" dirty="0"/>
            </a:br>
            <a:r>
              <a:rPr lang="en-GB" dirty="0"/>
              <a:t>different treatments </a:t>
            </a:r>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1000421660"/>
              </p:ext>
            </p:extLst>
          </p:nvPr>
        </p:nvGraphicFramePr>
        <p:xfrm>
          <a:off x="755650" y="2312876"/>
          <a:ext cx="7313614" cy="2072640"/>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b="1" kern="1200" dirty="0">
                          <a:solidFill>
                            <a:schemeClr val="tx2"/>
                          </a:solidFill>
                          <a:effectLst/>
                          <a:latin typeface="+mn-lt"/>
                          <a:ea typeface="+mn-ea"/>
                          <a:cs typeface="+mn-cs"/>
                        </a:rPr>
                        <a:t>Assessment</a:t>
                      </a:r>
                      <a:r>
                        <a:rPr lang="en-GB" sz="1400" kern="1200" dirty="0">
                          <a:solidFill>
                            <a:schemeClr val="dk1"/>
                          </a:solidFill>
                          <a:effectLst/>
                          <a:latin typeface="+mn-lt"/>
                          <a:ea typeface="+mn-ea"/>
                          <a:cs typeface="+mn-cs"/>
                        </a:rPr>
                        <a:t> of response </a:t>
                      </a:r>
                      <a:r>
                        <a:rPr lang="en-GB" sz="1400" b="1" kern="1200" dirty="0">
                          <a:solidFill>
                            <a:schemeClr val="tx2"/>
                          </a:solidFill>
                          <a:effectLst/>
                          <a:latin typeface="+mn-lt"/>
                          <a:ea typeface="+mn-ea"/>
                          <a:cs typeface="+mn-cs"/>
                        </a:rPr>
                        <a:t>in HCC </a:t>
                      </a:r>
                      <a:r>
                        <a:rPr lang="en-GB" sz="1400" kern="1200" dirty="0">
                          <a:solidFill>
                            <a:schemeClr val="dk1"/>
                          </a:solidFill>
                          <a:effectLst/>
                          <a:latin typeface="+mn-lt"/>
                          <a:ea typeface="+mn-ea"/>
                          <a:cs typeface="+mn-cs"/>
                        </a:rPr>
                        <a:t>should be based on </a:t>
                      </a:r>
                      <a:r>
                        <a:rPr lang="en-GB" sz="1400" b="1" kern="1200" dirty="0" err="1">
                          <a:solidFill>
                            <a:schemeClr val="tx2"/>
                          </a:solidFill>
                          <a:effectLst/>
                          <a:latin typeface="+mn-lt"/>
                          <a:ea typeface="+mn-ea"/>
                          <a:cs typeface="+mn-cs"/>
                        </a:rPr>
                        <a:t>mRECIST</a:t>
                      </a:r>
                      <a:r>
                        <a:rPr lang="en-GB" sz="1400" kern="1200" dirty="0">
                          <a:solidFill>
                            <a:schemeClr val="dk1"/>
                          </a:solidFill>
                          <a:effectLst/>
                          <a:latin typeface="+mn-lt"/>
                          <a:ea typeface="+mn-ea"/>
                          <a:cs typeface="+mn-cs"/>
                        </a:rPr>
                        <a:t> for </a:t>
                      </a:r>
                      <a:r>
                        <a:rPr lang="en-GB" sz="1400" b="1" kern="1200" dirty="0">
                          <a:solidFill>
                            <a:schemeClr val="tx2"/>
                          </a:solidFill>
                          <a:effectLst/>
                          <a:latin typeface="+mn-lt"/>
                          <a:ea typeface="+mn-ea"/>
                          <a:cs typeface="+mn-cs"/>
                        </a:rPr>
                        <a:t>loco-regional therapies </a:t>
                      </a:r>
                      <a:endParaRPr lang="en-GB" sz="14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365093">
                <a:tc>
                  <a:txBody>
                    <a:bodyPr/>
                    <a:lstStyle/>
                    <a:p>
                      <a:r>
                        <a:rPr lang="en-GB" sz="1400" b="0" kern="1200" dirty="0">
                          <a:solidFill>
                            <a:schemeClr val="tx1"/>
                          </a:solidFill>
                          <a:effectLst/>
                          <a:latin typeface="+mn-lt"/>
                          <a:ea typeface="+mn-ea"/>
                          <a:cs typeface="+mn-cs"/>
                        </a:rPr>
                        <a:t>For systemic therapies both </a:t>
                      </a:r>
                      <a:r>
                        <a:rPr lang="en-GB" sz="1400" b="0" kern="1200" dirty="0" err="1">
                          <a:solidFill>
                            <a:schemeClr val="tx1"/>
                          </a:solidFill>
                          <a:effectLst/>
                          <a:latin typeface="+mn-lt"/>
                          <a:ea typeface="+mn-ea"/>
                          <a:cs typeface="+mn-cs"/>
                        </a:rPr>
                        <a:t>mRECIST</a:t>
                      </a:r>
                      <a:r>
                        <a:rPr lang="en-GB" sz="1400" b="0" kern="1200" dirty="0">
                          <a:solidFill>
                            <a:schemeClr val="tx1"/>
                          </a:solidFill>
                          <a:effectLst/>
                          <a:latin typeface="+mn-lt"/>
                          <a:ea typeface="+mn-ea"/>
                          <a:cs typeface="+mn-cs"/>
                        </a:rPr>
                        <a:t> and RECIST1.1 are recommended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algn="ctr"/>
                      <a:r>
                        <a:rPr lang="en-GB" sz="1400" dirty="0"/>
                        <a:t>Weak</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1956657687"/>
                  </a:ext>
                </a:extLst>
              </a:tr>
              <a:tr h="0">
                <a:tc>
                  <a:txBody>
                    <a:bodyPr/>
                    <a:lstStyle/>
                    <a:p>
                      <a:r>
                        <a:rPr lang="en-GB" sz="1400" b="0" kern="1200" dirty="0">
                          <a:solidFill>
                            <a:schemeClr val="tx1"/>
                          </a:solidFill>
                          <a:effectLst/>
                          <a:latin typeface="+mn-lt"/>
                          <a:ea typeface="+mn-ea"/>
                          <a:cs typeface="+mn-cs"/>
                        </a:rPr>
                        <a:t>Multiphasic contrast-enhanced CT or MRI are recommended for assessment of response after resection, loco-regional or systemic therapies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Moderate</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t>Weak</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123732" y="2312876"/>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3221867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US" dirty="0"/>
              <a:t>Palliative and best supportive care</a:t>
            </a:r>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Management of end-stage disease is only symptomatic</a:t>
            </a:r>
          </a:p>
          <a:p>
            <a:pPr lvl="1"/>
            <a:r>
              <a:rPr lang="en-GB" dirty="0"/>
              <a:t>No tumour-directed treatment is indicated</a:t>
            </a:r>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1947345723"/>
              </p:ext>
            </p:extLst>
          </p:nvPr>
        </p:nvGraphicFramePr>
        <p:xfrm>
          <a:off x="755649" y="2577048"/>
          <a:ext cx="7313614" cy="2194560"/>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marL="0" indent="0">
                        <a:buFont typeface="Arial" panose="020B0604020202020204" pitchFamily="34" charset="0"/>
                        <a:buNone/>
                      </a:pPr>
                      <a:r>
                        <a:rPr lang="en-GB" sz="1400" kern="1200" dirty="0">
                          <a:solidFill>
                            <a:schemeClr val="dk1"/>
                          </a:solidFill>
                          <a:effectLst/>
                          <a:latin typeface="+mn-lt"/>
                          <a:ea typeface="+mn-ea"/>
                          <a:cs typeface="+mn-cs"/>
                        </a:rPr>
                        <a:t>In HCC on cirrhosis:</a:t>
                      </a:r>
                    </a:p>
                    <a:p>
                      <a:pPr marL="285750" indent="-285750">
                        <a:buFont typeface="Arial" panose="020B0604020202020204" pitchFamily="34" charset="0"/>
                        <a:buChar char="•"/>
                      </a:pPr>
                      <a:r>
                        <a:rPr lang="en-GB" sz="1400" b="0" kern="1200" dirty="0">
                          <a:solidFill>
                            <a:schemeClr val="tx1"/>
                          </a:solidFill>
                          <a:effectLst/>
                          <a:latin typeface="+mn-lt"/>
                          <a:ea typeface="+mn-ea"/>
                          <a:cs typeface="+mn-cs"/>
                        </a:rPr>
                        <a:t>Acetaminophen ≤3 g/day to manage pain of mild intensity</a:t>
                      </a:r>
                    </a:p>
                    <a:p>
                      <a:pPr marL="285750" indent="-285750">
                        <a:buFont typeface="Arial" panose="020B0604020202020204" pitchFamily="34" charset="0"/>
                        <a:buChar char="•"/>
                      </a:pPr>
                      <a:r>
                        <a:rPr lang="en-GB" sz="1400" b="0" kern="1200" dirty="0">
                          <a:solidFill>
                            <a:schemeClr val="tx1"/>
                          </a:solidFill>
                          <a:effectLst/>
                          <a:latin typeface="+mn-lt"/>
                          <a:ea typeface="+mn-ea"/>
                          <a:cs typeface="+mn-cs"/>
                        </a:rPr>
                        <a:t>NSAIDs should be avoided whenever possible in patients with underlying cirrhosis. </a:t>
                      </a:r>
                    </a:p>
                    <a:p>
                      <a:pPr marL="285750" indent="-285750">
                        <a:buFont typeface="Arial" panose="020B0604020202020204" pitchFamily="34" charset="0"/>
                        <a:buChar char="•"/>
                      </a:pPr>
                      <a:r>
                        <a:rPr lang="en-GB" sz="1400" b="0" kern="1200" dirty="0">
                          <a:solidFill>
                            <a:schemeClr val="tx1"/>
                          </a:solidFill>
                          <a:effectLst/>
                          <a:latin typeface="+mn-lt"/>
                          <a:ea typeface="+mn-ea"/>
                          <a:cs typeface="+mn-cs"/>
                        </a:rPr>
                        <a:t>Opioids to manage pain of intermediate or severe intensity (</a:t>
                      </a:r>
                      <a:r>
                        <a:rPr lang="en-GB" sz="1400" kern="1200" dirty="0">
                          <a:solidFill>
                            <a:schemeClr val="dk1"/>
                          </a:solidFill>
                          <a:effectLst/>
                          <a:latin typeface="+mn-lt"/>
                          <a:ea typeface="+mn-ea"/>
                          <a:cs typeface="+mn-cs"/>
                        </a:rPr>
                        <a:t>proactively avoid constipation)</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Weak</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0">
                <a:tc>
                  <a:txBody>
                    <a:bodyPr/>
                    <a:lstStyle/>
                    <a:p>
                      <a:r>
                        <a:rPr lang="en-GB" sz="1400" kern="1200" dirty="0">
                          <a:solidFill>
                            <a:schemeClr val="dk1"/>
                          </a:solidFill>
                          <a:effectLst/>
                          <a:latin typeface="+mn-lt"/>
                          <a:ea typeface="+mn-ea"/>
                          <a:cs typeface="+mn-cs"/>
                        </a:rPr>
                        <a:t>Bone metastases causing pain, or at significant risk of spontaneous secondary fracture, benefit from palliative radiotherapy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400" dirty="0"/>
                        <a:t>Low</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295181" y="2577048"/>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137427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US" dirty="0"/>
              <a:t>Psychological care in the palliative setting</a:t>
            </a:r>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EASL CPG HCC. J Hepatol 2018; doi: 10.1016/j.jhep.2018.03.019</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Psychological burden of end-stage HCC should not be neglected</a:t>
            </a:r>
            <a:br>
              <a:rPr lang="en-GB" dirty="0"/>
            </a:br>
            <a:r>
              <a:rPr lang="en-GB" dirty="0"/>
              <a:t>or underestimated</a:t>
            </a:r>
          </a:p>
        </p:txBody>
      </p:sp>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631508003"/>
              </p:ext>
            </p:extLst>
          </p:nvPr>
        </p:nvGraphicFramePr>
        <p:xfrm>
          <a:off x="755649" y="2348880"/>
          <a:ext cx="7313614" cy="2194560"/>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kern="1200" dirty="0">
                          <a:solidFill>
                            <a:schemeClr val="dk1"/>
                          </a:solidFill>
                          <a:effectLst/>
                          <a:latin typeface="+mn-lt"/>
                          <a:ea typeface="+mn-ea"/>
                          <a:cs typeface="+mn-cs"/>
                        </a:rPr>
                        <a:t>In patients with </a:t>
                      </a:r>
                      <a:r>
                        <a:rPr lang="en-GB" sz="1400" b="1" kern="1200" dirty="0">
                          <a:solidFill>
                            <a:schemeClr val="tx2"/>
                          </a:solidFill>
                          <a:effectLst/>
                          <a:latin typeface="+mn-lt"/>
                          <a:ea typeface="+mn-ea"/>
                          <a:cs typeface="+mn-cs"/>
                        </a:rPr>
                        <a:t>advanced cirrhosis</a:t>
                      </a:r>
                      <a:r>
                        <a:rPr lang="en-GB" sz="1400" kern="1200" dirty="0">
                          <a:solidFill>
                            <a:schemeClr val="dk1"/>
                          </a:solidFill>
                          <a:effectLst/>
                          <a:latin typeface="+mn-lt"/>
                          <a:ea typeface="+mn-ea"/>
                          <a:cs typeface="+mn-cs"/>
                        </a:rPr>
                        <a:t>, use of </a:t>
                      </a:r>
                      <a:r>
                        <a:rPr lang="en-GB" sz="1400" b="1" kern="1200" dirty="0">
                          <a:solidFill>
                            <a:schemeClr val="tx2"/>
                          </a:solidFill>
                          <a:effectLst/>
                          <a:latin typeface="+mn-lt"/>
                          <a:ea typeface="+mn-ea"/>
                          <a:cs typeface="+mn-cs"/>
                        </a:rPr>
                        <a:t>psychoactive drugs </a:t>
                      </a:r>
                      <a:r>
                        <a:rPr lang="en-GB" sz="1400" kern="1200" dirty="0">
                          <a:solidFill>
                            <a:schemeClr val="dk1"/>
                          </a:solidFill>
                          <a:effectLst/>
                          <a:latin typeface="+mn-lt"/>
                          <a:ea typeface="+mn-ea"/>
                          <a:cs typeface="+mn-cs"/>
                        </a:rPr>
                        <a:t>(particularly </a:t>
                      </a:r>
                      <a:r>
                        <a:rPr lang="en-GB" sz="1400" b="1" kern="1200" dirty="0">
                          <a:solidFill>
                            <a:schemeClr val="tx2"/>
                          </a:solidFill>
                          <a:effectLst/>
                          <a:latin typeface="+mn-lt"/>
                          <a:ea typeface="+mn-ea"/>
                          <a:cs typeface="+mn-cs"/>
                        </a:rPr>
                        <a:t>benzodiazepines</a:t>
                      </a:r>
                      <a:r>
                        <a:rPr lang="en-GB" sz="1400" b="0" kern="1200" dirty="0">
                          <a:solidFill>
                            <a:schemeClr val="tx1"/>
                          </a:solidFill>
                          <a:effectLst/>
                          <a:latin typeface="+mn-lt"/>
                          <a:ea typeface="+mn-ea"/>
                          <a:cs typeface="+mn-cs"/>
                        </a:rPr>
                        <a:t>)</a:t>
                      </a:r>
                      <a:r>
                        <a:rPr lang="en-GB" sz="1400" kern="1200" dirty="0">
                          <a:solidFill>
                            <a:schemeClr val="dk1"/>
                          </a:solidFill>
                          <a:effectLst/>
                          <a:latin typeface="+mn-lt"/>
                          <a:ea typeface="+mn-ea"/>
                          <a:cs typeface="+mn-cs"/>
                        </a:rPr>
                        <a:t> to treat psychological distress is associated with an </a:t>
                      </a:r>
                      <a:r>
                        <a:rPr lang="en-GB" sz="1400" b="1" kern="1200" dirty="0">
                          <a:solidFill>
                            <a:schemeClr val="tx2"/>
                          </a:solidFill>
                          <a:effectLst/>
                          <a:latin typeface="+mn-lt"/>
                          <a:ea typeface="+mn-ea"/>
                          <a:cs typeface="+mn-cs"/>
                        </a:rPr>
                        <a:t>increased risk of falls, injuries, and altered mental status</a:t>
                      </a:r>
                      <a:r>
                        <a:rPr lang="en-GB" sz="1400" kern="1200" dirty="0">
                          <a:solidFill>
                            <a:schemeClr val="tx2"/>
                          </a:solidFill>
                          <a:effectLst/>
                          <a:latin typeface="+mn-lt"/>
                          <a:ea typeface="+mn-ea"/>
                          <a:cs typeface="+mn-cs"/>
                        </a:rPr>
                        <a:t> </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Therefore, </a:t>
                      </a:r>
                      <a:r>
                        <a:rPr lang="en-GB" sz="1400" b="1" kern="1200" dirty="0">
                          <a:solidFill>
                            <a:schemeClr val="tx2"/>
                          </a:solidFill>
                          <a:effectLst/>
                          <a:latin typeface="+mn-lt"/>
                          <a:ea typeface="+mn-ea"/>
                          <a:cs typeface="+mn-cs"/>
                        </a:rPr>
                        <a:t>great caution </a:t>
                      </a:r>
                      <a:r>
                        <a:rPr lang="en-GB" sz="1400" kern="1200" dirty="0">
                          <a:solidFill>
                            <a:schemeClr val="dk1"/>
                          </a:solidFill>
                          <a:effectLst/>
                          <a:latin typeface="+mn-lt"/>
                          <a:ea typeface="+mn-ea"/>
                          <a:cs typeface="+mn-cs"/>
                        </a:rPr>
                        <a:t>should be adopted when using them in patients with HCC and cirrhotic liver dysfunction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0">
                <a:tc>
                  <a:txBody>
                    <a:bodyPr/>
                    <a:lstStyle/>
                    <a:p>
                      <a:r>
                        <a:rPr lang="en-GB" sz="1400" b="1" kern="1200" dirty="0">
                          <a:solidFill>
                            <a:schemeClr val="tx2"/>
                          </a:solidFill>
                          <a:effectLst/>
                          <a:latin typeface="+mn-lt"/>
                          <a:ea typeface="+mn-ea"/>
                          <a:cs typeface="+mn-cs"/>
                        </a:rPr>
                        <a:t>Psycho-oncological support </a:t>
                      </a:r>
                      <a:r>
                        <a:rPr lang="en-GB" sz="1400" kern="1200" dirty="0">
                          <a:solidFill>
                            <a:schemeClr val="dk1"/>
                          </a:solidFill>
                          <a:effectLst/>
                          <a:latin typeface="+mn-lt"/>
                          <a:ea typeface="+mn-ea"/>
                          <a:cs typeface="+mn-cs"/>
                        </a:rPr>
                        <a:t>and </a:t>
                      </a:r>
                      <a:r>
                        <a:rPr lang="en-GB" sz="1400" b="1" kern="1200" dirty="0">
                          <a:solidFill>
                            <a:schemeClr val="tx2"/>
                          </a:solidFill>
                          <a:effectLst/>
                          <a:latin typeface="+mn-lt"/>
                          <a:ea typeface="+mn-ea"/>
                          <a:cs typeface="+mn-cs"/>
                        </a:rPr>
                        <a:t>adequate nutrition </a:t>
                      </a:r>
                      <a:r>
                        <a:rPr lang="en-GB" sz="1400" kern="1200" dirty="0">
                          <a:solidFill>
                            <a:schemeClr val="dk1"/>
                          </a:solidFill>
                          <a:effectLst/>
                          <a:latin typeface="+mn-lt"/>
                          <a:ea typeface="+mn-ea"/>
                          <a:cs typeface="+mn-cs"/>
                        </a:rPr>
                        <a:t>is recommended according to patients’ condition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Low</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123731" y="2348880"/>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6" name="Picture 1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2829135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F19B14-313C-4EA7-81DA-EB70F1D412E2}"/>
              </a:ext>
            </a:extLst>
          </p:cNvPr>
          <p:cNvSpPr>
            <a:spLocks noGrp="1"/>
          </p:cNvSpPr>
          <p:nvPr>
            <p:ph type="title"/>
          </p:nvPr>
        </p:nvSpPr>
        <p:spPr/>
        <p:txBody>
          <a:bodyPr/>
          <a:lstStyle/>
          <a:p>
            <a:r>
              <a:rPr lang="en-GB" dirty="0"/>
              <a:t>HCC research and future goals</a:t>
            </a:r>
          </a:p>
        </p:txBody>
      </p:sp>
      <p:sp>
        <p:nvSpPr>
          <p:cNvPr id="3" name="Text Placeholder 2">
            <a:extLst>
              <a:ext uri="{FF2B5EF4-FFF2-40B4-BE49-F238E27FC236}">
                <a16:creationId xmlns:a16="http://schemas.microsoft.com/office/drawing/2014/main" xmlns="" id="{E8573DA5-4B2C-4565-82CD-2E7709998889}"/>
              </a:ext>
            </a:extLst>
          </p:cNvPr>
          <p:cNvSpPr>
            <a:spLocks noGrp="1"/>
          </p:cNvSpPr>
          <p:nvPr>
            <p:ph type="body" idx="1"/>
          </p:nvPr>
        </p:nvSpPr>
        <p:spPr/>
        <p:txBody>
          <a:bodyPr>
            <a:normAutofit/>
          </a:bodyPr>
          <a:lstStyle/>
          <a:p>
            <a:r>
              <a:rPr lang="en-GB" dirty="0"/>
              <a:t>Trial design and endpoints</a:t>
            </a:r>
            <a:endParaRPr lang="en-US" dirty="0"/>
          </a:p>
          <a:p>
            <a:r>
              <a:rPr lang="en-GB" dirty="0"/>
              <a:t>EASL future goals in HCC</a:t>
            </a:r>
          </a:p>
          <a:p>
            <a:r>
              <a:rPr lang="en-GB" dirty="0"/>
              <a:t>Unmet needs in HCC</a:t>
            </a:r>
          </a:p>
        </p:txBody>
      </p:sp>
    </p:spTree>
    <p:extLst>
      <p:ext uri="{BB962C8B-B14F-4D97-AF65-F5344CB8AC3E}">
        <p14:creationId xmlns:p14="http://schemas.microsoft.com/office/powerpoint/2010/main" val="336365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US"/>
              <a:t>Trial design and endpoints</a:t>
            </a:r>
            <a:endParaRPr lang="en-US"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Clinical trial endpoints should be chosen with care</a:t>
            </a:r>
          </a:p>
          <a:p>
            <a:pPr lvl="1"/>
            <a:r>
              <a:rPr lang="en-GB" dirty="0"/>
              <a:t>OS is the most important endpoint in oncology and HCC research,</a:t>
            </a:r>
            <a:br>
              <a:rPr lang="en-GB" dirty="0"/>
            </a:br>
            <a:r>
              <a:rPr lang="en-GB" dirty="0"/>
              <a:t>and is not subject to investigator bias</a:t>
            </a:r>
          </a:p>
        </p:txBody>
      </p:sp>
      <p:pic>
        <p:nvPicPr>
          <p:cNvPr id="9" name="Picture 8">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1198903422"/>
              </p:ext>
            </p:extLst>
          </p:nvPr>
        </p:nvGraphicFramePr>
        <p:xfrm>
          <a:off x="755650" y="2587752"/>
          <a:ext cx="7313614" cy="3139440"/>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pPr marL="0" indent="0">
                        <a:buFont typeface="Arial" panose="020B0604020202020204" pitchFamily="34" charset="0"/>
                        <a:buNone/>
                      </a:pPr>
                      <a:r>
                        <a:rPr lang="en-GB" sz="1400" kern="1200" dirty="0">
                          <a:solidFill>
                            <a:schemeClr val="dk1"/>
                          </a:solidFill>
                          <a:effectLst/>
                          <a:latin typeface="+mn-lt"/>
                          <a:ea typeface="+mn-ea"/>
                          <a:cs typeface="+mn-cs"/>
                        </a:rPr>
                        <a:t>Primary </a:t>
                      </a:r>
                      <a:r>
                        <a:rPr lang="en-GB" sz="1400" b="1" kern="1200" dirty="0">
                          <a:solidFill>
                            <a:schemeClr val="tx2"/>
                          </a:solidFill>
                          <a:effectLst/>
                          <a:latin typeface="+mn-lt"/>
                          <a:ea typeface="+mn-ea"/>
                          <a:cs typeface="+mn-cs"/>
                        </a:rPr>
                        <a:t>endpoint</a:t>
                      </a:r>
                      <a:r>
                        <a:rPr lang="en-GB" sz="1400" kern="1200" dirty="0">
                          <a:solidFill>
                            <a:schemeClr val="dk1"/>
                          </a:solidFill>
                          <a:effectLst/>
                          <a:latin typeface="+mn-lt"/>
                          <a:ea typeface="+mn-ea"/>
                          <a:cs typeface="+mn-cs"/>
                        </a:rPr>
                        <a:t> for Phase 3 clinical trials should be:</a:t>
                      </a:r>
                    </a:p>
                    <a:p>
                      <a:pPr marL="285750" indent="-285750">
                        <a:buClr>
                          <a:schemeClr val="tx1"/>
                        </a:buClr>
                        <a:buFont typeface="Arial" panose="020B0604020202020204" pitchFamily="34" charset="0"/>
                        <a:buChar char="•"/>
                      </a:pPr>
                      <a:r>
                        <a:rPr lang="en-GB" sz="1400" b="1" kern="1200" dirty="0">
                          <a:solidFill>
                            <a:schemeClr val="tx2"/>
                          </a:solidFill>
                          <a:effectLst/>
                          <a:latin typeface="+mn-lt"/>
                          <a:ea typeface="+mn-ea"/>
                          <a:cs typeface="+mn-cs"/>
                        </a:rPr>
                        <a:t>OS</a:t>
                      </a:r>
                      <a:r>
                        <a:rPr lang="en-GB" sz="1400" b="0" kern="1200" dirty="0">
                          <a:solidFill>
                            <a:schemeClr val="tx1"/>
                          </a:solidFill>
                          <a:effectLst/>
                          <a:latin typeface="+mn-lt"/>
                          <a:ea typeface="+mn-ea"/>
                          <a:cs typeface="+mn-cs"/>
                        </a:rPr>
                        <a:t>,</a:t>
                      </a:r>
                      <a:r>
                        <a:rPr lang="en-GB" sz="1400" b="1" kern="1200" dirty="0">
                          <a:solidFill>
                            <a:schemeClr val="accent1"/>
                          </a:solidFill>
                          <a:effectLst/>
                          <a:latin typeface="+mn-lt"/>
                          <a:ea typeface="+mn-ea"/>
                          <a:cs typeface="+mn-cs"/>
                        </a:rPr>
                        <a:t> </a:t>
                      </a:r>
                      <a:r>
                        <a:rPr lang="en-GB" sz="1400" b="0" kern="1200" dirty="0">
                          <a:solidFill>
                            <a:schemeClr val="tx1"/>
                          </a:solidFill>
                          <a:effectLst/>
                          <a:latin typeface="+mn-lt"/>
                          <a:ea typeface="+mn-ea"/>
                          <a:cs typeface="+mn-cs"/>
                        </a:rPr>
                        <a:t>when</a:t>
                      </a:r>
                      <a:r>
                        <a:rPr lang="en-GB" sz="1400" b="1" kern="1200" dirty="0">
                          <a:solidFill>
                            <a:schemeClr val="accent1"/>
                          </a:solidFill>
                          <a:effectLst/>
                          <a:latin typeface="+mn-lt"/>
                          <a:ea typeface="+mn-ea"/>
                          <a:cs typeface="+mn-cs"/>
                        </a:rPr>
                        <a:t> </a:t>
                      </a:r>
                      <a:r>
                        <a:rPr lang="en-GB" sz="1400" kern="1200" dirty="0">
                          <a:solidFill>
                            <a:schemeClr val="dk1"/>
                          </a:solidFill>
                          <a:effectLst/>
                          <a:latin typeface="+mn-lt"/>
                          <a:ea typeface="+mn-ea"/>
                          <a:cs typeface="+mn-cs"/>
                        </a:rPr>
                        <a:t>testing </a:t>
                      </a:r>
                      <a:r>
                        <a:rPr lang="en-GB" sz="1400" b="1" kern="1200" dirty="0">
                          <a:solidFill>
                            <a:schemeClr val="tx2"/>
                          </a:solidFill>
                          <a:effectLst/>
                          <a:latin typeface="+mn-lt"/>
                          <a:ea typeface="+mn-ea"/>
                          <a:cs typeface="+mn-cs"/>
                        </a:rPr>
                        <a:t>primary treatments</a:t>
                      </a:r>
                    </a:p>
                    <a:p>
                      <a:pPr marL="285750" indent="-285750">
                        <a:buClr>
                          <a:schemeClr val="tx1"/>
                        </a:buClr>
                        <a:buFont typeface="Arial" panose="020B0604020202020204" pitchFamily="34" charset="0"/>
                        <a:buChar char="•"/>
                      </a:pPr>
                      <a:r>
                        <a:rPr lang="en-GB" sz="1400" b="1" kern="1200" dirty="0">
                          <a:solidFill>
                            <a:schemeClr val="tx2"/>
                          </a:solidFill>
                          <a:effectLst/>
                          <a:latin typeface="+mn-lt"/>
                          <a:ea typeface="+mn-ea"/>
                          <a:cs typeface="+mn-cs"/>
                        </a:rPr>
                        <a:t>Recurrence-free survival </a:t>
                      </a:r>
                      <a:r>
                        <a:rPr lang="en-GB" sz="1400" kern="1200" dirty="0">
                          <a:solidFill>
                            <a:schemeClr val="dk1"/>
                          </a:solidFill>
                          <a:effectLst/>
                          <a:latin typeface="+mn-lt"/>
                          <a:ea typeface="+mn-ea"/>
                          <a:cs typeface="+mn-cs"/>
                        </a:rPr>
                        <a:t>or </a:t>
                      </a:r>
                      <a:r>
                        <a:rPr lang="en-GB" sz="1400" b="1" kern="1200" dirty="0">
                          <a:solidFill>
                            <a:schemeClr val="tx2"/>
                          </a:solidFill>
                          <a:effectLst/>
                          <a:latin typeface="+mn-lt"/>
                          <a:ea typeface="+mn-ea"/>
                          <a:cs typeface="+mn-cs"/>
                        </a:rPr>
                        <a:t>time to response</a:t>
                      </a:r>
                      <a:r>
                        <a:rPr lang="en-GB" sz="1400" kern="1200" dirty="0">
                          <a:solidFill>
                            <a:schemeClr val="dk1"/>
                          </a:solidFill>
                          <a:effectLst/>
                          <a:latin typeface="+mn-lt"/>
                          <a:ea typeface="+mn-ea"/>
                          <a:cs typeface="+mn-cs"/>
                        </a:rPr>
                        <a:t>, when testing </a:t>
                      </a:r>
                      <a:r>
                        <a:rPr lang="en-GB" sz="1400" b="1" kern="1200" dirty="0">
                          <a:solidFill>
                            <a:schemeClr val="tx2"/>
                          </a:solidFill>
                          <a:effectLst/>
                          <a:latin typeface="+mn-lt"/>
                          <a:ea typeface="+mn-ea"/>
                          <a:cs typeface="+mn-cs"/>
                        </a:rPr>
                        <a:t>adjuvant therapies </a:t>
                      </a:r>
                      <a:r>
                        <a:rPr lang="en-GB" sz="1400" kern="1200" dirty="0">
                          <a:solidFill>
                            <a:schemeClr val="dk1"/>
                          </a:solidFill>
                          <a:effectLst/>
                          <a:latin typeface="+mn-lt"/>
                          <a:ea typeface="+mn-ea"/>
                          <a:cs typeface="+mn-cs"/>
                        </a:rPr>
                        <a:t>after resection/ablation</a:t>
                      </a:r>
                      <a:endParaRPr lang="en-GB" sz="1400" b="1" i="0" u="none" strike="noStrike" kern="1200" baseline="0" dirty="0">
                        <a:solidFill>
                          <a:schemeClr val="accent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400" dirty="0"/>
                        <a:t>Strong</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365093">
                <a:tc>
                  <a:txBody>
                    <a:bodyPr/>
                    <a:lstStyle/>
                    <a:p>
                      <a:r>
                        <a:rPr lang="en-GB" sz="1400" b="1" kern="1200" dirty="0">
                          <a:solidFill>
                            <a:schemeClr val="tx2"/>
                          </a:solidFill>
                          <a:effectLst/>
                          <a:latin typeface="+mn-lt"/>
                          <a:ea typeface="+mn-ea"/>
                          <a:cs typeface="+mn-cs"/>
                        </a:rPr>
                        <a:t>Endpoints</a:t>
                      </a:r>
                      <a:r>
                        <a:rPr lang="en-GB" sz="1400" kern="1200" dirty="0">
                          <a:solidFill>
                            <a:schemeClr val="dk1"/>
                          </a:solidFill>
                          <a:effectLst/>
                          <a:latin typeface="+mn-lt"/>
                          <a:ea typeface="+mn-ea"/>
                          <a:cs typeface="+mn-cs"/>
                        </a:rPr>
                        <a:t> for testing </a:t>
                      </a:r>
                      <a:r>
                        <a:rPr lang="en-GB" sz="1400" b="1" kern="1200" dirty="0">
                          <a:solidFill>
                            <a:schemeClr val="tx2"/>
                          </a:solidFill>
                          <a:effectLst/>
                          <a:latin typeface="+mn-lt"/>
                          <a:ea typeface="+mn-ea"/>
                          <a:cs typeface="+mn-cs"/>
                        </a:rPr>
                        <a:t>neoadjuvant</a:t>
                      </a:r>
                      <a:r>
                        <a:rPr lang="en-GB" sz="1400" kern="1200" dirty="0">
                          <a:solidFill>
                            <a:schemeClr val="dk1"/>
                          </a:solidFill>
                          <a:effectLst/>
                          <a:latin typeface="+mn-lt"/>
                          <a:ea typeface="+mn-ea"/>
                          <a:cs typeface="+mn-cs"/>
                        </a:rPr>
                        <a:t> treatments in </a:t>
                      </a:r>
                      <a:r>
                        <a:rPr lang="en-GB" sz="1400" b="1" kern="1200" dirty="0">
                          <a:solidFill>
                            <a:schemeClr val="tx2"/>
                          </a:solidFill>
                          <a:effectLst/>
                          <a:latin typeface="+mn-lt"/>
                          <a:ea typeface="+mn-ea"/>
                          <a:cs typeface="+mn-cs"/>
                        </a:rPr>
                        <a:t>patients on </a:t>
                      </a:r>
                      <a:r>
                        <a:rPr lang="en-GB" sz="1400" b="1" kern="1200">
                          <a:solidFill>
                            <a:schemeClr val="tx2"/>
                          </a:solidFill>
                          <a:effectLst/>
                          <a:latin typeface="+mn-lt"/>
                          <a:ea typeface="+mn-ea"/>
                          <a:cs typeface="+mn-cs"/>
                        </a:rPr>
                        <a:t>the LT </a:t>
                      </a:r>
                      <a:r>
                        <a:rPr lang="en-GB" sz="1400" b="1" kern="1200" dirty="0">
                          <a:solidFill>
                            <a:schemeClr val="tx2"/>
                          </a:solidFill>
                          <a:effectLst/>
                          <a:latin typeface="+mn-lt"/>
                          <a:ea typeface="+mn-ea"/>
                          <a:cs typeface="+mn-cs"/>
                        </a:rPr>
                        <a:t>waiting list</a:t>
                      </a:r>
                      <a:r>
                        <a:rPr lang="en-GB" sz="1400" kern="1200" dirty="0">
                          <a:solidFill>
                            <a:schemeClr val="tx2"/>
                          </a:solidFill>
                          <a:effectLst/>
                          <a:latin typeface="+mn-lt"/>
                          <a:ea typeface="+mn-ea"/>
                          <a:cs typeface="+mn-cs"/>
                        </a:rPr>
                        <a:t> </a:t>
                      </a:r>
                      <a:r>
                        <a:rPr lang="en-GB" sz="1400" kern="1200" dirty="0">
                          <a:solidFill>
                            <a:schemeClr val="dk1"/>
                          </a:solidFill>
                          <a:effectLst/>
                          <a:latin typeface="+mn-lt"/>
                          <a:ea typeface="+mn-ea"/>
                          <a:cs typeface="+mn-cs"/>
                        </a:rPr>
                        <a:t>should be:</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OS </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Cancer-related deaths</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Waiting list drop-out rate</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400" dirty="0"/>
                        <a:t>Strong</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795415722"/>
                  </a:ext>
                </a:extLst>
              </a:tr>
              <a:tr h="0">
                <a:tc>
                  <a:txBody>
                    <a:bodyPr/>
                    <a:lstStyle/>
                    <a:p>
                      <a:pPr marL="285750" indent="-285750">
                        <a:buClr>
                          <a:schemeClr val="tx1"/>
                        </a:buClr>
                        <a:buFont typeface="Arial" panose="020B0604020202020204" pitchFamily="34" charset="0"/>
                        <a:buChar char="•"/>
                      </a:pPr>
                      <a:r>
                        <a:rPr lang="en-GB" sz="1400" b="1" kern="1200" dirty="0">
                          <a:solidFill>
                            <a:schemeClr val="tx2"/>
                          </a:solidFill>
                          <a:effectLst/>
                          <a:latin typeface="+mn-lt"/>
                          <a:ea typeface="+mn-ea"/>
                          <a:cs typeface="+mn-cs"/>
                        </a:rPr>
                        <a:t>No optimal surrogate endpoints </a:t>
                      </a:r>
                      <a:r>
                        <a:rPr lang="en-GB" sz="1400" kern="1200" dirty="0">
                          <a:solidFill>
                            <a:schemeClr val="dk1"/>
                          </a:solidFill>
                          <a:effectLst/>
                          <a:latin typeface="+mn-lt"/>
                          <a:ea typeface="+mn-ea"/>
                          <a:cs typeface="+mn-cs"/>
                        </a:rPr>
                        <a:t>able to recapitulate OS in HCC exist</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TTP and PFS are not suggested as primary endpoints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Weak</a:t>
                      </a:r>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357606" y="2587752"/>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501779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US"/>
              <a:t>Response criteria in clinical trials</a:t>
            </a:r>
            <a:endParaRPr lang="en-US"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endParaRPr lang="en-GB" dirty="0"/>
          </a:p>
          <a:p>
            <a:r>
              <a:rPr lang="en-GB" dirty="0"/>
              <a:t>*Conversely, ORR and disease control rate have not been robustly shown to correlate with OS in patients receiving systemic therapies; </a:t>
            </a:r>
            <a:r>
              <a:rPr lang="en-GB" baseline="30000" dirty="0">
                <a:solidFill>
                  <a:schemeClr val="dk1"/>
                </a:solidFill>
              </a:rPr>
              <a:t>†</a:t>
            </a:r>
            <a:r>
              <a:rPr lang="en-GB" dirty="0"/>
              <a:t>ORR, TTP and recurrence-free survival can be assessed as secondary endpoints</a:t>
            </a:r>
          </a:p>
          <a:p>
            <a:r>
              <a:rPr lang="en-GB"/>
              <a:t>EASL CPG HCC. J Hepatol 2018; doi: 10.1016/j.jhep.2018.03.019</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Validity of response criteria can vary depending on the treatment type studied</a:t>
            </a:r>
          </a:p>
        </p:txBody>
      </p:sp>
      <p:pic>
        <p:nvPicPr>
          <p:cNvPr id="9" name="Picture 8">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2358593498"/>
              </p:ext>
            </p:extLst>
          </p:nvPr>
        </p:nvGraphicFramePr>
        <p:xfrm>
          <a:off x="755649" y="2577048"/>
          <a:ext cx="7313614" cy="2377440"/>
        </p:xfrm>
        <a:graphic>
          <a:graphicData uri="http://schemas.openxmlformats.org/drawingml/2006/table">
            <a:tbl>
              <a:tblPr firstRow="1" bandRow="1">
                <a:tableStyleId>{5C22544A-7EE6-4342-B048-85BDC9FD1C3A}</a:tableStyleId>
              </a:tblPr>
              <a:tblGrid>
                <a:gridCol w="6120607">
                  <a:extLst>
                    <a:ext uri="{9D8B030D-6E8A-4147-A177-3AD203B41FA5}">
                      <a16:colId xmlns:a16="http://schemas.microsoft.com/office/drawing/2014/main" xmlns="" val="20001"/>
                    </a:ext>
                  </a:extLst>
                </a:gridCol>
                <a:gridCol w="1193007">
                  <a:extLst>
                    <a:ext uri="{9D8B030D-6E8A-4147-A177-3AD203B41FA5}">
                      <a16:colId xmlns:a16="http://schemas.microsoft.com/office/drawing/2014/main" xmlns="" val="20002"/>
                    </a:ext>
                  </a:extLst>
                </a:gridCol>
              </a:tblGrid>
              <a:tr h="214761">
                <a:tc gridSpan="2">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b="1" kern="1200" dirty="0">
                          <a:solidFill>
                            <a:schemeClr val="tx2"/>
                          </a:solidFill>
                          <a:effectLst/>
                          <a:latin typeface="+mn-lt"/>
                          <a:ea typeface="+mn-ea"/>
                          <a:cs typeface="+mn-cs"/>
                        </a:rPr>
                        <a:t>ORR</a:t>
                      </a:r>
                      <a:r>
                        <a:rPr lang="en-GB" sz="1400" kern="1200" dirty="0">
                          <a:solidFill>
                            <a:schemeClr val="dk1"/>
                          </a:solidFill>
                          <a:effectLst/>
                          <a:latin typeface="+mn-lt"/>
                          <a:ea typeface="+mn-ea"/>
                          <a:cs typeface="+mn-cs"/>
                        </a:rPr>
                        <a:t>, in particular </a:t>
                      </a:r>
                      <a:r>
                        <a:rPr lang="en-GB" sz="1400" b="1" kern="1200" dirty="0">
                          <a:solidFill>
                            <a:schemeClr val="tx2"/>
                          </a:solidFill>
                          <a:effectLst/>
                          <a:latin typeface="+mn-lt"/>
                          <a:ea typeface="+mn-ea"/>
                          <a:cs typeface="+mn-cs"/>
                        </a:rPr>
                        <a:t>complete response by </a:t>
                      </a:r>
                      <a:r>
                        <a:rPr lang="en-GB" sz="1400" b="1" kern="1200" dirty="0" err="1">
                          <a:solidFill>
                            <a:schemeClr val="tx2"/>
                          </a:solidFill>
                          <a:effectLst/>
                          <a:latin typeface="+mn-lt"/>
                          <a:ea typeface="+mn-ea"/>
                          <a:cs typeface="+mn-cs"/>
                        </a:rPr>
                        <a:t>mRECIST</a:t>
                      </a:r>
                      <a:r>
                        <a:rPr lang="en-GB" sz="1400" kern="1200" dirty="0">
                          <a:solidFill>
                            <a:schemeClr val="tx2"/>
                          </a:solidFill>
                          <a:effectLst/>
                          <a:latin typeface="+mn-lt"/>
                          <a:ea typeface="+mn-ea"/>
                          <a:cs typeface="+mn-cs"/>
                        </a:rPr>
                        <a:t>, </a:t>
                      </a:r>
                      <a:r>
                        <a:rPr lang="en-GB" sz="1400" b="1" kern="1200" dirty="0">
                          <a:solidFill>
                            <a:schemeClr val="tx2"/>
                          </a:solidFill>
                          <a:effectLst/>
                          <a:latin typeface="+mn-lt"/>
                          <a:ea typeface="+mn-ea"/>
                          <a:cs typeface="+mn-cs"/>
                        </a:rPr>
                        <a:t>correlates with OS</a:t>
                      </a:r>
                      <a:r>
                        <a:rPr lang="en-GB" sz="1400" kern="1200" dirty="0">
                          <a:solidFill>
                            <a:schemeClr val="tx2"/>
                          </a:solidFill>
                          <a:effectLst/>
                          <a:latin typeface="+mn-lt"/>
                          <a:ea typeface="+mn-ea"/>
                          <a:cs typeface="+mn-cs"/>
                        </a:rPr>
                        <a:t> </a:t>
                      </a:r>
                      <a:r>
                        <a:rPr lang="en-GB" sz="1400" kern="1200" dirty="0">
                          <a:solidFill>
                            <a:schemeClr val="dk1"/>
                          </a:solidFill>
                          <a:effectLst/>
                          <a:latin typeface="+mn-lt"/>
                          <a:ea typeface="+mn-ea"/>
                          <a:cs typeface="+mn-cs"/>
                        </a:rPr>
                        <a:t>in patients treated with </a:t>
                      </a:r>
                      <a:r>
                        <a:rPr lang="en-GB" sz="1400" b="1" kern="1200" dirty="0">
                          <a:solidFill>
                            <a:schemeClr val="tx2"/>
                          </a:solidFill>
                          <a:effectLst/>
                          <a:latin typeface="+mn-lt"/>
                          <a:ea typeface="+mn-ea"/>
                          <a:cs typeface="+mn-cs"/>
                        </a:rPr>
                        <a:t>thermal ablation</a:t>
                      </a:r>
                      <a:r>
                        <a:rPr lang="en-GB" sz="1400" kern="1200" dirty="0">
                          <a:solidFill>
                            <a:schemeClr val="tx2"/>
                          </a:solidFill>
                          <a:effectLst/>
                          <a:latin typeface="+mn-lt"/>
                          <a:ea typeface="+mn-ea"/>
                          <a:cs typeface="+mn-cs"/>
                        </a:rPr>
                        <a:t> </a:t>
                      </a:r>
                      <a:r>
                        <a:rPr lang="en-GB" sz="1400" kern="1200" dirty="0">
                          <a:solidFill>
                            <a:schemeClr val="dk1"/>
                          </a:solidFill>
                          <a:effectLst/>
                          <a:latin typeface="+mn-lt"/>
                          <a:ea typeface="+mn-ea"/>
                          <a:cs typeface="+mn-cs"/>
                        </a:rPr>
                        <a:t>and </a:t>
                      </a:r>
                      <a:r>
                        <a:rPr lang="en-GB" sz="1400" b="1" kern="1200" dirty="0">
                          <a:solidFill>
                            <a:schemeClr val="tx2"/>
                          </a:solidFill>
                          <a:effectLst/>
                          <a:latin typeface="+mn-lt"/>
                          <a:ea typeface="+mn-ea"/>
                          <a:cs typeface="+mn-cs"/>
                        </a:rPr>
                        <a:t>TACE*</a:t>
                      </a:r>
                      <a:endParaRPr lang="en-GB" sz="1400" b="1" i="0" u="none" strike="noStrike" kern="1200" baseline="0" dirty="0">
                        <a:solidFill>
                          <a:schemeClr val="tx2"/>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xmlns="" val="10001"/>
                  </a:ext>
                </a:extLst>
              </a:tr>
              <a:tr h="365093">
                <a:tc>
                  <a:txBody>
                    <a:bodyPr/>
                    <a:lstStyle/>
                    <a:p>
                      <a:r>
                        <a:rPr lang="en-GB" sz="1400" kern="1200" dirty="0">
                          <a:solidFill>
                            <a:schemeClr val="dk1"/>
                          </a:solidFill>
                          <a:effectLst/>
                          <a:latin typeface="+mn-lt"/>
                          <a:ea typeface="+mn-ea"/>
                          <a:cs typeface="+mn-cs"/>
                        </a:rPr>
                        <a:t>For Phase 2 trials testing TACE or thermal ablation, ORR and complete response, respectively, may be considered as primary endpoints</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Weak</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xmlns="" val="795415722"/>
                  </a:ext>
                </a:extLst>
              </a:tr>
              <a:tr h="365093">
                <a:tc>
                  <a:txBody>
                    <a:bodyPr/>
                    <a:lstStyle/>
                    <a:p>
                      <a:r>
                        <a:rPr lang="en-GB" sz="1400" b="1" kern="1200" dirty="0">
                          <a:solidFill>
                            <a:schemeClr val="tx2"/>
                          </a:solidFill>
                          <a:effectLst/>
                          <a:latin typeface="+mn-lt"/>
                          <a:ea typeface="+mn-ea"/>
                          <a:cs typeface="+mn-cs"/>
                        </a:rPr>
                        <a:t>Phase 2 studies </a:t>
                      </a:r>
                      <a:r>
                        <a:rPr lang="en-GB" sz="1400" kern="1200" dirty="0">
                          <a:solidFill>
                            <a:schemeClr val="dk1"/>
                          </a:solidFill>
                          <a:effectLst/>
                          <a:latin typeface="+mn-lt"/>
                          <a:ea typeface="+mn-ea"/>
                          <a:cs typeface="+mn-cs"/>
                        </a:rPr>
                        <a:t>testing </a:t>
                      </a:r>
                      <a:r>
                        <a:rPr lang="en-GB" sz="1400" b="1" kern="1200" dirty="0">
                          <a:solidFill>
                            <a:schemeClr val="tx2"/>
                          </a:solidFill>
                          <a:effectLst/>
                          <a:latin typeface="+mn-lt"/>
                          <a:ea typeface="+mn-ea"/>
                          <a:cs typeface="+mn-cs"/>
                        </a:rPr>
                        <a:t>systemic therapies</a:t>
                      </a:r>
                      <a:r>
                        <a:rPr lang="en-GB" sz="1400" kern="1200" dirty="0">
                          <a:solidFill>
                            <a:schemeClr val="tx2"/>
                          </a:solidFill>
                          <a:effectLst/>
                          <a:latin typeface="+mn-lt"/>
                          <a:ea typeface="+mn-ea"/>
                          <a:cs typeface="+mn-cs"/>
                        </a:rPr>
                        <a:t> </a:t>
                      </a:r>
                      <a:r>
                        <a:rPr lang="en-GB" sz="1400" kern="1200" dirty="0">
                          <a:solidFill>
                            <a:schemeClr val="dk1"/>
                          </a:solidFill>
                          <a:effectLst/>
                          <a:latin typeface="+mn-lt"/>
                          <a:ea typeface="+mn-ea"/>
                          <a:cs typeface="+mn-cs"/>
                        </a:rPr>
                        <a:t>should be </a:t>
                      </a:r>
                      <a:r>
                        <a:rPr lang="en-GB" sz="1400" b="1" kern="1200" dirty="0">
                          <a:solidFill>
                            <a:schemeClr val="tx2"/>
                          </a:solidFill>
                          <a:effectLst/>
                          <a:latin typeface="+mn-lt"/>
                          <a:ea typeface="+mn-ea"/>
                          <a:cs typeface="+mn-cs"/>
                        </a:rPr>
                        <a:t>randomized</a:t>
                      </a:r>
                      <a:r>
                        <a:rPr lang="en-GB" sz="1400" kern="1200" dirty="0">
                          <a:solidFill>
                            <a:schemeClr val="dk1"/>
                          </a:solidFill>
                          <a:effectLst/>
                          <a:latin typeface="+mn-lt"/>
                          <a:ea typeface="+mn-ea"/>
                          <a:cs typeface="+mn-cs"/>
                        </a:rPr>
                        <a:t> and should target </a:t>
                      </a:r>
                      <a:r>
                        <a:rPr lang="en-GB" sz="1400" b="1" kern="1200" dirty="0">
                          <a:solidFill>
                            <a:schemeClr val="tx2"/>
                          </a:solidFill>
                          <a:effectLst/>
                          <a:latin typeface="+mn-lt"/>
                          <a:ea typeface="+mn-ea"/>
                          <a:cs typeface="+mn-cs"/>
                        </a:rPr>
                        <a:t>OS</a:t>
                      </a:r>
                      <a:r>
                        <a:rPr lang="en-GB" sz="1400" kern="1200" dirty="0">
                          <a:solidFill>
                            <a:schemeClr val="dk1"/>
                          </a:solidFill>
                          <a:effectLst/>
                          <a:latin typeface="+mn-lt"/>
                          <a:ea typeface="+mn-ea"/>
                          <a:cs typeface="+mn-cs"/>
                        </a:rPr>
                        <a:t> as a primary endpoint</a:t>
                      </a:r>
                      <a:r>
                        <a:rPr lang="en-GB" sz="1400" kern="1200" baseline="30000" dirty="0">
                          <a:solidFill>
                            <a:schemeClr val="dk1"/>
                          </a:solidFill>
                          <a:effectLst/>
                          <a:latin typeface="+mn-lt"/>
                          <a:ea typeface="+mn-ea"/>
                          <a:cs typeface="+mn-cs"/>
                        </a:rPr>
                        <a:t>†</a:t>
                      </a:r>
                      <a:endParaRPr lang="en-GB" sz="1400" b="0" i="0" u="none" strike="noStrike" kern="1200" baseline="3000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Strong</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BEE5F5"/>
                    </a:solidFill>
                  </a:tcPr>
                </a:tc>
                <a:extLst>
                  <a:ext uri="{0D108BD9-81ED-4DB2-BD59-A6C34878D82A}">
                    <a16:rowId xmlns:a16="http://schemas.microsoft.com/office/drawing/2014/main" xmlns="" val="182319853"/>
                  </a:ext>
                </a:extLst>
              </a:tr>
              <a:tr h="0">
                <a:tc>
                  <a:txBody>
                    <a:bodyPr/>
                    <a:lstStyle/>
                    <a:p>
                      <a:r>
                        <a:rPr lang="en-GB" sz="1400" kern="1200" dirty="0">
                          <a:solidFill>
                            <a:schemeClr val="dk1"/>
                          </a:solidFill>
                          <a:effectLst/>
                          <a:latin typeface="+mn-lt"/>
                          <a:ea typeface="+mn-ea"/>
                          <a:cs typeface="+mn-cs"/>
                        </a:rPr>
                        <a:t>Use of RECIST 1.1. and </a:t>
                      </a:r>
                      <a:r>
                        <a:rPr lang="en-GB" sz="1400" kern="1200" dirty="0" err="1">
                          <a:solidFill>
                            <a:schemeClr val="dk1"/>
                          </a:solidFill>
                          <a:effectLst/>
                          <a:latin typeface="+mn-lt"/>
                          <a:ea typeface="+mn-ea"/>
                          <a:cs typeface="+mn-cs"/>
                        </a:rPr>
                        <a:t>mRECIST</a:t>
                      </a:r>
                      <a:r>
                        <a:rPr lang="en-GB" sz="1400" kern="1200" dirty="0">
                          <a:solidFill>
                            <a:schemeClr val="dk1"/>
                          </a:solidFill>
                          <a:effectLst/>
                          <a:latin typeface="+mn-lt"/>
                          <a:ea typeface="+mn-ea"/>
                          <a:cs typeface="+mn-cs"/>
                        </a:rPr>
                        <a:t> is suggested for the assessment of response in HCC treated with systemic therapy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Weak</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380967" y="2577048"/>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1129145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F3A30E-EE26-45DB-8121-84A93038F045}"/>
              </a:ext>
            </a:extLst>
          </p:cNvPr>
          <p:cNvSpPr>
            <a:spLocks noGrp="1"/>
          </p:cNvSpPr>
          <p:nvPr>
            <p:ph type="title"/>
          </p:nvPr>
        </p:nvSpPr>
        <p:spPr/>
        <p:txBody>
          <a:bodyPr/>
          <a:lstStyle/>
          <a:p>
            <a:r>
              <a:rPr lang="en-US"/>
              <a:t>Patient selection in clinical trials</a:t>
            </a:r>
            <a:endParaRPr lang="en-US" dirty="0"/>
          </a:p>
        </p:txBody>
      </p:sp>
      <p:sp>
        <p:nvSpPr>
          <p:cNvPr id="6" name="Text Placeholder 5">
            <a:extLst>
              <a:ext uri="{FF2B5EF4-FFF2-40B4-BE49-F238E27FC236}">
                <a16:creationId xmlns:a16="http://schemas.microsoft.com/office/drawing/2014/main" xmlns="" id="{72F4847E-6E35-4B60-82E1-E5FE5DB85D9A}"/>
              </a:ext>
            </a:extLst>
          </p:cNvPr>
          <p:cNvSpPr>
            <a:spLocks noGrp="1"/>
          </p:cNvSpPr>
          <p:nvPr>
            <p:ph type="body" sz="quarter" idx="10"/>
          </p:nvPr>
        </p:nvSpPr>
        <p:spPr/>
        <p:txBody>
          <a:bodyPr/>
          <a:lstStyle/>
          <a:p>
            <a:r>
              <a:rPr lang="en-GB"/>
              <a:t>EASL CPG HCC. J Hepatol 2018; doi: 10.1016/j.jhep.2018.03.019</a:t>
            </a:r>
          </a:p>
        </p:txBody>
      </p:sp>
      <p:sp>
        <p:nvSpPr>
          <p:cNvPr id="5" name="Content Placeholder 4">
            <a:extLst>
              <a:ext uri="{FF2B5EF4-FFF2-40B4-BE49-F238E27FC236}">
                <a16:creationId xmlns:a16="http://schemas.microsoft.com/office/drawing/2014/main" xmlns="" id="{64E40D3B-9E56-4722-9651-7060B4916981}"/>
              </a:ext>
            </a:extLst>
          </p:cNvPr>
          <p:cNvSpPr>
            <a:spLocks noGrp="1"/>
          </p:cNvSpPr>
          <p:nvPr>
            <p:ph sz="half" idx="1"/>
          </p:nvPr>
        </p:nvSpPr>
        <p:spPr/>
        <p:txBody>
          <a:bodyPr/>
          <a:lstStyle/>
          <a:p>
            <a:r>
              <a:rPr lang="en-GB" dirty="0"/>
              <a:t>Careful attention to patient selection is crucial</a:t>
            </a:r>
          </a:p>
        </p:txBody>
      </p:sp>
      <p:pic>
        <p:nvPicPr>
          <p:cNvPr id="9" name="Picture 8">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graphicFrame>
        <p:nvGraphicFramePr>
          <p:cNvPr id="10" name="Table 9">
            <a:extLst>
              <a:ext uri="{FF2B5EF4-FFF2-40B4-BE49-F238E27FC236}">
                <a16:creationId xmlns:a16="http://schemas.microsoft.com/office/drawing/2014/main" xmlns="" id="{B5AF5E46-1DB3-4A47-8850-26B2C684127A}"/>
              </a:ext>
            </a:extLst>
          </p:cNvPr>
          <p:cNvGraphicFramePr>
            <a:graphicFrameLocks noGrp="1"/>
          </p:cNvGraphicFramePr>
          <p:nvPr>
            <p:extLst>
              <p:ext uri="{D42A27DB-BD31-4B8C-83A1-F6EECF244321}">
                <p14:modId xmlns:p14="http://schemas.microsoft.com/office/powerpoint/2010/main" val="339678930"/>
              </p:ext>
            </p:extLst>
          </p:nvPr>
        </p:nvGraphicFramePr>
        <p:xfrm>
          <a:off x="755650" y="1962668"/>
          <a:ext cx="7313614" cy="3230880"/>
        </p:xfrm>
        <a:graphic>
          <a:graphicData uri="http://schemas.openxmlformats.org/drawingml/2006/table">
            <a:tbl>
              <a:tblPr firstRow="1" bandRow="1">
                <a:tableStyleId>{5C22544A-7EE6-4342-B048-85BDC9FD1C3A}</a:tableStyleId>
              </a:tblPr>
              <a:tblGrid>
                <a:gridCol w="5575726">
                  <a:extLst>
                    <a:ext uri="{9D8B030D-6E8A-4147-A177-3AD203B41FA5}">
                      <a16:colId xmlns:a16="http://schemas.microsoft.com/office/drawing/2014/main" xmlns="" val="20001"/>
                    </a:ext>
                  </a:extLst>
                </a:gridCol>
                <a:gridCol w="868944">
                  <a:extLst>
                    <a:ext uri="{9D8B030D-6E8A-4147-A177-3AD203B41FA5}">
                      <a16:colId xmlns:a16="http://schemas.microsoft.com/office/drawing/2014/main" xmlns="" val="20002"/>
                    </a:ext>
                  </a:extLst>
                </a:gridCol>
                <a:gridCol w="868944">
                  <a:extLst>
                    <a:ext uri="{9D8B030D-6E8A-4147-A177-3AD203B41FA5}">
                      <a16:colId xmlns:a16="http://schemas.microsoft.com/office/drawing/2014/main" xmlns=""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xmlns="" val="10000"/>
                  </a:ext>
                </a:extLst>
              </a:tr>
              <a:tr h="365093">
                <a:tc>
                  <a:txBody>
                    <a:bodyPr/>
                    <a:lstStyle/>
                    <a:p>
                      <a:r>
                        <a:rPr lang="en-GB" sz="1400" b="1" kern="1200" dirty="0">
                          <a:solidFill>
                            <a:schemeClr val="tx2"/>
                          </a:solidFill>
                          <a:effectLst/>
                          <a:latin typeface="+mn-lt"/>
                          <a:ea typeface="+mn-ea"/>
                          <a:cs typeface="+mn-cs"/>
                        </a:rPr>
                        <a:t>Selection</a:t>
                      </a:r>
                      <a:r>
                        <a:rPr lang="en-GB" sz="1400" kern="1200" dirty="0">
                          <a:solidFill>
                            <a:schemeClr val="tx2"/>
                          </a:solidFill>
                          <a:effectLst/>
                          <a:latin typeface="+mn-lt"/>
                          <a:ea typeface="+mn-ea"/>
                          <a:cs typeface="+mn-cs"/>
                        </a:rPr>
                        <a:t> </a:t>
                      </a:r>
                      <a:r>
                        <a:rPr lang="en-GB" sz="1400" b="1" kern="1200" dirty="0">
                          <a:solidFill>
                            <a:schemeClr val="tx2"/>
                          </a:solidFill>
                          <a:effectLst/>
                          <a:latin typeface="+mn-lt"/>
                          <a:ea typeface="+mn-ea"/>
                          <a:cs typeface="+mn-cs"/>
                        </a:rPr>
                        <a:t>of the target population </a:t>
                      </a:r>
                      <a:r>
                        <a:rPr lang="en-GB" sz="1400" kern="1200" dirty="0">
                          <a:solidFill>
                            <a:schemeClr val="dk1"/>
                          </a:solidFill>
                          <a:effectLst/>
                          <a:latin typeface="+mn-lt"/>
                          <a:ea typeface="+mn-ea"/>
                          <a:cs typeface="+mn-cs"/>
                        </a:rPr>
                        <a:t>for clinical trials should use:</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BCLC staging system</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Child–Pugh class</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ECOG performance status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400" dirty="0"/>
                        <a:t>Strong</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xmlns="" val="10001"/>
                  </a:ext>
                </a:extLst>
              </a:tr>
              <a:tr h="365093">
                <a:tc>
                  <a:txBody>
                    <a:bodyPr/>
                    <a:lstStyle/>
                    <a:p>
                      <a:r>
                        <a:rPr lang="en-GB" sz="1400" b="1" dirty="0">
                          <a:solidFill>
                            <a:schemeClr val="tx2"/>
                          </a:solidFill>
                          <a:effectLst/>
                          <a:latin typeface="Arial" panose="020B0604020202020204" pitchFamily="34" charset="0"/>
                          <a:ea typeface="Times New Roman" panose="02020603050405020304" pitchFamily="18" charset="0"/>
                        </a:rPr>
                        <a:t>Stratification for prognostic factors prior to randomization</a:t>
                      </a:r>
                      <a:r>
                        <a:rPr lang="en-GB" sz="1400" b="1" dirty="0">
                          <a:solidFill>
                            <a:schemeClr val="accent1"/>
                          </a:solidFill>
                          <a:effectLst/>
                          <a:latin typeface="Arial" panose="020B0604020202020204" pitchFamily="34" charset="0"/>
                          <a:ea typeface="Times New Roman" panose="02020603050405020304" pitchFamily="18" charset="0"/>
                        </a:rPr>
                        <a:t> </a:t>
                      </a:r>
                      <a:r>
                        <a:rPr lang="en-GB" sz="1400" dirty="0">
                          <a:solidFill>
                            <a:srgbClr val="000000"/>
                          </a:solidFill>
                          <a:effectLst/>
                          <a:latin typeface="Arial" panose="020B0604020202020204" pitchFamily="34" charset="0"/>
                          <a:ea typeface="Times New Roman" panose="02020603050405020304" pitchFamily="18" charset="0"/>
                        </a:rPr>
                        <a:t>is critical in randomized studies and is recommended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t>High</a:t>
                      </a:r>
                    </a:p>
                  </a:txBody>
                  <a:tcPr marL="46545" marR="46545"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7DCBE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Strong</a:t>
                      </a:r>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795415722"/>
                  </a:ext>
                </a:extLst>
              </a:tr>
              <a:tr h="365093">
                <a:tc>
                  <a:txBody>
                    <a:bodyPr/>
                    <a:lstStyle/>
                    <a:p>
                      <a:pPr marL="0" indent="0">
                        <a:buFont typeface="Arial" panose="020B0604020202020204" pitchFamily="34" charset="0"/>
                        <a:buNone/>
                      </a:pPr>
                      <a:r>
                        <a:rPr lang="en-GB" sz="1400" kern="1200" dirty="0">
                          <a:solidFill>
                            <a:schemeClr val="dk1"/>
                          </a:solidFill>
                          <a:effectLst/>
                          <a:latin typeface="+mn-lt"/>
                          <a:ea typeface="+mn-ea"/>
                          <a:cs typeface="+mn-cs"/>
                        </a:rPr>
                        <a:t>The </a:t>
                      </a:r>
                      <a:r>
                        <a:rPr lang="en-GB" sz="1400" b="1" kern="1200" dirty="0">
                          <a:solidFill>
                            <a:schemeClr val="tx2"/>
                          </a:solidFill>
                          <a:effectLst/>
                          <a:latin typeface="+mn-lt"/>
                          <a:ea typeface="+mn-ea"/>
                          <a:cs typeface="+mn-cs"/>
                        </a:rPr>
                        <a:t>control arm </a:t>
                      </a:r>
                      <a:r>
                        <a:rPr lang="en-GB" sz="1400" kern="1200" dirty="0">
                          <a:solidFill>
                            <a:schemeClr val="dk1"/>
                          </a:solidFill>
                          <a:effectLst/>
                          <a:latin typeface="+mn-lt"/>
                          <a:ea typeface="+mn-ea"/>
                          <a:cs typeface="+mn-cs"/>
                        </a:rPr>
                        <a:t>of randomized Phase 2 and 3 studies should be the </a:t>
                      </a:r>
                      <a:r>
                        <a:rPr lang="en-GB" sz="1400" b="1" kern="1200" dirty="0">
                          <a:solidFill>
                            <a:schemeClr val="tx2"/>
                          </a:solidFill>
                          <a:effectLst/>
                          <a:latin typeface="+mn-lt"/>
                          <a:ea typeface="+mn-ea"/>
                          <a:cs typeface="+mn-cs"/>
                        </a:rPr>
                        <a:t>standard of care</a:t>
                      </a:r>
                      <a:r>
                        <a:rPr lang="en-GB" sz="1400" kern="1200" dirty="0">
                          <a:solidFill>
                            <a:schemeClr val="tx2"/>
                          </a:solidFill>
                          <a:effectLst/>
                          <a:latin typeface="+mn-lt"/>
                          <a:ea typeface="+mn-ea"/>
                          <a:cs typeface="+mn-cs"/>
                        </a:rPr>
                        <a:t> </a:t>
                      </a:r>
                      <a:r>
                        <a:rPr lang="en-GB" sz="1400" kern="1200" dirty="0">
                          <a:solidFill>
                            <a:schemeClr val="dk1"/>
                          </a:solidFill>
                          <a:effectLst/>
                          <a:latin typeface="+mn-lt"/>
                          <a:ea typeface="+mn-ea"/>
                          <a:cs typeface="+mn-cs"/>
                        </a:rPr>
                        <a:t>established in the </a:t>
                      </a:r>
                      <a:r>
                        <a:rPr lang="en-GB" sz="1400" b="1" kern="1200" dirty="0">
                          <a:solidFill>
                            <a:schemeClr val="tx2"/>
                          </a:solidFill>
                          <a:effectLst/>
                          <a:latin typeface="+mn-lt"/>
                          <a:ea typeface="+mn-ea"/>
                          <a:cs typeface="+mn-cs"/>
                        </a:rPr>
                        <a:t>current guidelines</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When </a:t>
                      </a:r>
                      <a:r>
                        <a:rPr lang="en-GB" sz="1400" b="1" kern="1200" dirty="0">
                          <a:solidFill>
                            <a:schemeClr val="tx2"/>
                          </a:solidFill>
                          <a:effectLst/>
                          <a:latin typeface="+mn-lt"/>
                          <a:ea typeface="+mn-ea"/>
                          <a:cs typeface="+mn-cs"/>
                        </a:rPr>
                        <a:t>no standard of care </a:t>
                      </a:r>
                      <a:r>
                        <a:rPr lang="en-GB" sz="1400" kern="1200" dirty="0">
                          <a:solidFill>
                            <a:schemeClr val="dk1"/>
                          </a:solidFill>
                          <a:effectLst/>
                          <a:latin typeface="+mn-lt"/>
                          <a:ea typeface="+mn-ea"/>
                          <a:cs typeface="+mn-cs"/>
                        </a:rPr>
                        <a:t>(adjuvant trials, third-line setting) a </a:t>
                      </a:r>
                      <a:r>
                        <a:rPr lang="en-GB" sz="1400" b="1" kern="1200" dirty="0">
                          <a:solidFill>
                            <a:schemeClr val="tx2"/>
                          </a:solidFill>
                          <a:effectLst/>
                          <a:latin typeface="+mn-lt"/>
                          <a:ea typeface="+mn-ea"/>
                          <a:cs typeface="+mn-cs"/>
                        </a:rPr>
                        <a:t>placebo-control</a:t>
                      </a:r>
                      <a:r>
                        <a:rPr lang="en-GB" sz="1400" kern="1200" dirty="0">
                          <a:solidFill>
                            <a:schemeClr val="tx2"/>
                          </a:solidFill>
                          <a:effectLst/>
                          <a:latin typeface="+mn-lt"/>
                          <a:ea typeface="+mn-ea"/>
                          <a:cs typeface="+mn-cs"/>
                        </a:rPr>
                        <a:t> </a:t>
                      </a:r>
                      <a:r>
                        <a:rPr lang="en-GB" sz="1400" kern="1200" dirty="0">
                          <a:solidFill>
                            <a:schemeClr val="dk1"/>
                          </a:solidFill>
                          <a:effectLst/>
                          <a:latin typeface="+mn-lt"/>
                          <a:ea typeface="+mn-ea"/>
                          <a:cs typeface="+mn-cs"/>
                        </a:rPr>
                        <a:t>arm is recommended </a:t>
                      </a:r>
                      <a:endParaRPr lang="en-GB" sz="1400" b="0" i="0" u="none" strike="noStrike" kern="1200" baseline="3000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400" dirty="0"/>
                        <a:t>Strong</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BEE5F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xmlns="" val="182319853"/>
                  </a:ext>
                </a:extLst>
              </a:tr>
              <a:tr h="0">
                <a:tc>
                  <a:txBody>
                    <a:bodyPr/>
                    <a:lstStyle/>
                    <a:p>
                      <a:r>
                        <a:rPr lang="en-GB" sz="1400" b="1" kern="1200" dirty="0">
                          <a:solidFill>
                            <a:schemeClr val="tx2"/>
                          </a:solidFill>
                          <a:effectLst/>
                          <a:latin typeface="+mn-lt"/>
                          <a:ea typeface="+mn-ea"/>
                          <a:cs typeface="+mn-cs"/>
                        </a:rPr>
                        <a:t>Upfront liver biopsy and blood sampling </a:t>
                      </a:r>
                      <a:r>
                        <a:rPr lang="en-GB" sz="1400" kern="1200" dirty="0">
                          <a:solidFill>
                            <a:schemeClr val="dk1"/>
                          </a:solidFill>
                          <a:effectLst/>
                          <a:latin typeface="+mn-lt"/>
                          <a:ea typeface="+mn-ea"/>
                          <a:cs typeface="+mn-cs"/>
                        </a:rPr>
                        <a:t>is recommended for clinical and diagnostic trials </a:t>
                      </a:r>
                      <a:endParaRPr lang="en-GB" sz="1400" b="0" i="0" u="none" strike="noStrike" kern="1200" baseline="0" dirty="0">
                        <a:solidFill>
                          <a:schemeClr val="tx1"/>
                        </a:solidFill>
                        <a:latin typeface="+mn-lt"/>
                        <a:ea typeface="+mn-ea"/>
                        <a:cs typeface="+mn-cs"/>
                      </a:endParaRPr>
                    </a:p>
                  </a:txBody>
                  <a:tcPr marL="46545" marR="4654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400" dirty="0"/>
                        <a:t>Strong</a:t>
                      </a:r>
                    </a:p>
                  </a:txBody>
                  <a:tcPr marL="46545" marR="46545"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marL="46545" marR="46545"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BEE5F5"/>
                    </a:solidFill>
                  </a:tcPr>
                </a:tc>
                <a:extLst>
                  <a:ext uri="{0D108BD9-81ED-4DB2-BD59-A6C34878D82A}">
                    <a16:rowId xmlns:a16="http://schemas.microsoft.com/office/drawing/2014/main" xmlns="" val="10004"/>
                  </a:ext>
                </a:extLst>
              </a:tr>
            </a:tbl>
          </a:graphicData>
        </a:graphic>
      </p:graphicFrame>
      <p:grpSp>
        <p:nvGrpSpPr>
          <p:cNvPr id="11" name="Group 10">
            <a:extLst>
              <a:ext uri="{FF2B5EF4-FFF2-40B4-BE49-F238E27FC236}">
                <a16:creationId xmlns:a16="http://schemas.microsoft.com/office/drawing/2014/main" xmlns="" id="{4EBB81EB-B4BD-4A40-B297-ECE305031C16}"/>
              </a:ext>
            </a:extLst>
          </p:cNvPr>
          <p:cNvGrpSpPr/>
          <p:nvPr/>
        </p:nvGrpSpPr>
        <p:grpSpPr>
          <a:xfrm>
            <a:off x="4388227" y="1962668"/>
            <a:ext cx="3693418" cy="276999"/>
            <a:chOff x="4262958" y="3212976"/>
            <a:chExt cx="3693418" cy="276999"/>
          </a:xfrm>
        </p:grpSpPr>
        <p:sp>
          <p:nvSpPr>
            <p:cNvPr id="12" name="Rectangle 11">
              <a:extLst>
                <a:ext uri="{FF2B5EF4-FFF2-40B4-BE49-F238E27FC236}">
                  <a16:creationId xmlns:a16="http://schemas.microsoft.com/office/drawing/2014/main" xmlns="" id="{51B6115C-4E88-4DD9-8E3B-12068052771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xmlns="" id="{D5BA55A5-7EF3-4A35-9464-293BDE5FA35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xmlns="" id="{299B9181-25A0-4309-86C1-736FA9A4EB64}"/>
                </a:ext>
              </a:extLst>
            </p:cNvPr>
            <p:cNvSpPr txBox="1"/>
            <p:nvPr/>
          </p:nvSpPr>
          <p:spPr>
            <a:xfrm>
              <a:off x="4406957" y="3212976"/>
              <a:ext cx="1377300" cy="276999"/>
            </a:xfrm>
            <a:prstGeom prst="rect">
              <a:avLst/>
            </a:prstGeom>
            <a:noFill/>
          </p:spPr>
          <p:txBody>
            <a:bodyPr wrap="none" rtlCol="0">
              <a:spAutoFit/>
            </a:bodyPr>
            <a:lstStyle/>
            <a:p>
              <a:r>
                <a:rPr lang="en-GB" sz="1200" dirty="0">
                  <a:solidFill>
                    <a:schemeClr val="bg1"/>
                  </a:solidFill>
                </a:rPr>
                <a:t>Level of evidence</a:t>
              </a:r>
            </a:p>
          </p:txBody>
        </p:sp>
        <p:sp>
          <p:nvSpPr>
            <p:cNvPr id="15" name="TextBox 14">
              <a:extLst>
                <a:ext uri="{FF2B5EF4-FFF2-40B4-BE49-F238E27FC236}">
                  <a16:creationId xmlns:a16="http://schemas.microsoft.com/office/drawing/2014/main" xmlns="" id="{29FAF136-D4AA-4926-8365-CA58BF1EEB7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951268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0782EAAF-9452-4C54-AD11-B2AF27FF0035}"/>
              </a:ext>
            </a:extLst>
          </p:cNvPr>
          <p:cNvSpPr>
            <a:spLocks noGrp="1"/>
          </p:cNvSpPr>
          <p:nvPr>
            <p:ph type="title"/>
          </p:nvPr>
        </p:nvSpPr>
        <p:spPr/>
        <p:txBody>
          <a:bodyPr/>
          <a:lstStyle/>
          <a:p>
            <a:r>
              <a:rPr lang="en-US"/>
              <a:t>EASL future goals in HCC</a:t>
            </a:r>
            <a:endParaRPr lang="en-GB" dirty="0"/>
          </a:p>
        </p:txBody>
      </p:sp>
      <p:sp>
        <p:nvSpPr>
          <p:cNvPr id="5" name="Text Placeholder 4"/>
          <p:cNvSpPr>
            <a:spLocks noGrp="1"/>
          </p:cNvSpPr>
          <p:nvPr>
            <p:ph type="body" sz="quarter" idx="10"/>
          </p:nvPr>
        </p:nvSpPr>
        <p:spPr/>
        <p:txBody>
          <a:bodyPr/>
          <a:lstStyle/>
          <a:p>
            <a:r>
              <a:rPr lang="en-GB"/>
              <a:t>EASL CPG HCC. J Hepatol 2018; doi: 10.1016/j.jhep.2018.03.019</a:t>
            </a:r>
          </a:p>
        </p:txBody>
      </p:sp>
      <p:sp>
        <p:nvSpPr>
          <p:cNvPr id="9" name="Content Placeholder 8">
            <a:extLst>
              <a:ext uri="{FF2B5EF4-FFF2-40B4-BE49-F238E27FC236}">
                <a16:creationId xmlns:a16="http://schemas.microsoft.com/office/drawing/2014/main" xmlns="" id="{EC20652A-194E-479A-9949-AA299A64C616}"/>
              </a:ext>
            </a:extLst>
          </p:cNvPr>
          <p:cNvSpPr>
            <a:spLocks noGrp="1"/>
          </p:cNvSpPr>
          <p:nvPr>
            <p:ph sz="half" idx="1"/>
          </p:nvPr>
        </p:nvSpPr>
        <p:spPr/>
        <p:txBody>
          <a:bodyPr/>
          <a:lstStyle/>
          <a:p>
            <a:r>
              <a:rPr lang="en-GB" dirty="0"/>
              <a:t>The EASL HCC panel suggested focusing on the following three goals:</a:t>
            </a:r>
            <a:endParaRPr lang="en-US" dirty="0"/>
          </a:p>
          <a:p>
            <a:pPr lvl="1"/>
            <a:r>
              <a:rPr lang="en-US" dirty="0"/>
              <a:t>Public health policies to prevent, detect, and treat chronic liver disease</a:t>
            </a:r>
          </a:p>
          <a:p>
            <a:pPr lvl="1"/>
            <a:r>
              <a:rPr lang="en-US" dirty="0"/>
              <a:t>Appropriate cancer surveillance to detect HCC in a stage amenable to curative treatment</a:t>
            </a:r>
          </a:p>
          <a:p>
            <a:pPr lvl="1"/>
            <a:r>
              <a:rPr lang="en-US" dirty="0"/>
              <a:t>Link molecular subclasses in clinical trials to therapeutic response</a:t>
            </a:r>
            <a:br>
              <a:rPr lang="en-US" dirty="0"/>
            </a:br>
            <a:r>
              <a:rPr lang="en-US" dirty="0"/>
              <a:t>and outcome</a:t>
            </a:r>
          </a:p>
        </p:txBody>
      </p:sp>
      <p:pic>
        <p:nvPicPr>
          <p:cNvPr id="6" name="Picture 5">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7088131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0782EAAF-9452-4C54-AD11-B2AF27FF0035}"/>
              </a:ext>
            </a:extLst>
          </p:cNvPr>
          <p:cNvSpPr>
            <a:spLocks noGrp="1"/>
          </p:cNvSpPr>
          <p:nvPr>
            <p:ph type="title"/>
          </p:nvPr>
        </p:nvSpPr>
        <p:spPr/>
        <p:txBody>
          <a:bodyPr>
            <a:normAutofit/>
          </a:bodyPr>
          <a:lstStyle/>
          <a:p>
            <a:r>
              <a:rPr lang="en-US" sz="2400" dirty="0"/>
              <a:t>Unmet needs to achieve EASL future goals</a:t>
            </a:r>
            <a:endParaRPr lang="en-GB" sz="2400" dirty="0"/>
          </a:p>
        </p:txBody>
      </p:sp>
      <p:sp>
        <p:nvSpPr>
          <p:cNvPr id="2" name="Text Placeholder 1">
            <a:extLst>
              <a:ext uri="{FF2B5EF4-FFF2-40B4-BE49-F238E27FC236}">
                <a16:creationId xmlns:a16="http://schemas.microsoft.com/office/drawing/2014/main" xmlns="" id="{70667CCA-D2E4-4B7C-947C-C892717ABA41}"/>
              </a:ext>
            </a:extLst>
          </p:cNvPr>
          <p:cNvSpPr>
            <a:spLocks noGrp="1"/>
          </p:cNvSpPr>
          <p:nvPr>
            <p:ph type="body" sz="quarter" idx="10"/>
          </p:nvPr>
        </p:nvSpPr>
        <p:spPr/>
        <p:txBody>
          <a:bodyPr/>
          <a:lstStyle/>
          <a:p>
            <a:r>
              <a:rPr lang="en-GB"/>
              <a:t>EASL CPG HCC. J Hepatol 2018; doi: 10.1016/j.jhep.2018.03.019</a:t>
            </a:r>
            <a:endParaRPr lang="en-US" dirty="0"/>
          </a:p>
        </p:txBody>
      </p:sp>
      <p:sp>
        <p:nvSpPr>
          <p:cNvPr id="9" name="Content Placeholder 8">
            <a:extLst>
              <a:ext uri="{FF2B5EF4-FFF2-40B4-BE49-F238E27FC236}">
                <a16:creationId xmlns:a16="http://schemas.microsoft.com/office/drawing/2014/main" xmlns="" id="{EC20652A-194E-479A-9949-AA299A64C616}"/>
              </a:ext>
            </a:extLst>
          </p:cNvPr>
          <p:cNvSpPr>
            <a:spLocks noGrp="1"/>
          </p:cNvSpPr>
          <p:nvPr>
            <p:ph sz="half" idx="1"/>
          </p:nvPr>
        </p:nvSpPr>
        <p:spPr>
          <a:xfrm>
            <a:off x="318600" y="1117800"/>
            <a:ext cx="8506800" cy="4622400"/>
          </a:xfrm>
        </p:spPr>
        <p:txBody>
          <a:bodyPr>
            <a:noAutofit/>
          </a:bodyPr>
          <a:lstStyle/>
          <a:p>
            <a:pPr>
              <a:lnSpc>
                <a:spcPct val="120000"/>
              </a:lnSpc>
              <a:spcBef>
                <a:spcPts val="300"/>
              </a:spcBef>
            </a:pPr>
            <a:r>
              <a:rPr lang="en-US" sz="1800" dirty="0"/>
              <a:t>Major health policy interventions to secure:</a:t>
            </a:r>
          </a:p>
          <a:p>
            <a:pPr lvl="1">
              <a:lnSpc>
                <a:spcPct val="120000"/>
              </a:lnSpc>
              <a:spcBef>
                <a:spcPts val="300"/>
              </a:spcBef>
            </a:pPr>
            <a:r>
              <a:rPr lang="en-US" sz="1600" dirty="0"/>
              <a:t>Universal vaccination against HBV</a:t>
            </a:r>
          </a:p>
          <a:p>
            <a:pPr lvl="1">
              <a:lnSpc>
                <a:spcPct val="120000"/>
              </a:lnSpc>
              <a:spcBef>
                <a:spcPts val="300"/>
              </a:spcBef>
            </a:pPr>
            <a:r>
              <a:rPr lang="en-US" sz="1600" dirty="0"/>
              <a:t>Universal treatment of HCV if indicated</a:t>
            </a:r>
          </a:p>
          <a:p>
            <a:pPr lvl="1">
              <a:lnSpc>
                <a:spcPct val="120000"/>
              </a:lnSpc>
              <a:spcBef>
                <a:spcPts val="300"/>
              </a:spcBef>
            </a:pPr>
            <a:r>
              <a:rPr lang="en-US" sz="1600" dirty="0"/>
              <a:t>Prevention of heavy alcohol intake and obesity</a:t>
            </a:r>
          </a:p>
          <a:p>
            <a:pPr>
              <a:lnSpc>
                <a:spcPct val="120000"/>
              </a:lnSpc>
              <a:spcBef>
                <a:spcPts val="300"/>
              </a:spcBef>
            </a:pPr>
            <a:r>
              <a:rPr lang="en-US" sz="1800" dirty="0"/>
              <a:t>Universal implementation of surveillance </a:t>
            </a:r>
            <a:r>
              <a:rPr lang="en-US" sz="1800" dirty="0" err="1"/>
              <a:t>programmes</a:t>
            </a:r>
            <a:endParaRPr lang="en-US" sz="1800" dirty="0"/>
          </a:p>
          <a:p>
            <a:pPr>
              <a:lnSpc>
                <a:spcPct val="120000"/>
              </a:lnSpc>
              <a:spcBef>
                <a:spcPts val="300"/>
              </a:spcBef>
            </a:pPr>
            <a:r>
              <a:rPr lang="en-US" sz="1800" dirty="0"/>
              <a:t>New tools for early detection, including assessment of liquid biopsy</a:t>
            </a:r>
          </a:p>
          <a:p>
            <a:pPr>
              <a:lnSpc>
                <a:spcPct val="120000"/>
              </a:lnSpc>
              <a:spcBef>
                <a:spcPts val="300"/>
              </a:spcBef>
            </a:pPr>
            <a:r>
              <a:rPr lang="en-US" sz="1800" dirty="0"/>
              <a:t>Transition to biopsy for HCC in all instances once a tissue biomarker predicting response is available</a:t>
            </a:r>
          </a:p>
          <a:p>
            <a:pPr>
              <a:lnSpc>
                <a:spcPct val="120000"/>
              </a:lnSpc>
              <a:spcBef>
                <a:spcPts val="300"/>
              </a:spcBef>
            </a:pPr>
            <a:r>
              <a:rPr lang="en-US" sz="1800" dirty="0"/>
              <a:t>Development of new therapies for improving outcome, including adjuvant therapies, combination trials with checkpoint inhibitors and other drugs, and modalities (TKIs, loco-regional therapies, radiation)</a:t>
            </a:r>
          </a:p>
          <a:p>
            <a:pPr>
              <a:lnSpc>
                <a:spcPct val="120000"/>
              </a:lnSpc>
              <a:spcBef>
                <a:spcPts val="300"/>
              </a:spcBef>
            </a:pPr>
            <a:r>
              <a:rPr lang="en-US" sz="1800" dirty="0"/>
              <a:t>Development of third-line therapies in advanced stage</a:t>
            </a:r>
          </a:p>
          <a:p>
            <a:pPr>
              <a:lnSpc>
                <a:spcPct val="120000"/>
              </a:lnSpc>
              <a:spcBef>
                <a:spcPts val="300"/>
              </a:spcBef>
            </a:pPr>
            <a:r>
              <a:rPr lang="en-US" sz="1800" dirty="0"/>
              <a:t>Define optimal sequencing of systemic therapy</a:t>
            </a:r>
          </a:p>
        </p:txBody>
      </p:sp>
      <p:pic>
        <p:nvPicPr>
          <p:cNvPr id="5" name="Picture 4">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193935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Methods</a:t>
            </a:r>
          </a:p>
        </p:txBody>
      </p:sp>
      <p:sp>
        <p:nvSpPr>
          <p:cNvPr id="5" name="Text Placeholder 4">
            <a:extLst>
              <a:ext uri="{FF2B5EF4-FFF2-40B4-BE49-F238E27FC236}">
                <a16:creationId xmlns:a16="http://schemas.microsoft.com/office/drawing/2014/main" xmlns="" id="{2279FE99-A9A5-4647-9BE1-77995AFADEEC}"/>
              </a:ext>
            </a:extLst>
          </p:cNvPr>
          <p:cNvSpPr>
            <a:spLocks noGrp="1"/>
          </p:cNvSpPr>
          <p:nvPr>
            <p:ph type="body" idx="1"/>
          </p:nvPr>
        </p:nvSpPr>
        <p:spPr/>
        <p:txBody>
          <a:bodyPr/>
          <a:lstStyle/>
          <a:p>
            <a:r>
              <a:rPr lang="en-GB" dirty="0"/>
              <a:t>Grading evidence and recommendations</a:t>
            </a:r>
          </a:p>
        </p:txBody>
      </p:sp>
    </p:spTree>
    <p:extLst>
      <p:ext uri="{BB962C8B-B14F-4D97-AF65-F5344CB8AC3E}">
        <p14:creationId xmlns:p14="http://schemas.microsoft.com/office/powerpoint/2010/main" val="3450071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0782EAAF-9452-4C54-AD11-B2AF27FF0035}"/>
              </a:ext>
            </a:extLst>
          </p:cNvPr>
          <p:cNvSpPr>
            <a:spLocks noGrp="1"/>
          </p:cNvSpPr>
          <p:nvPr>
            <p:ph type="title"/>
          </p:nvPr>
        </p:nvSpPr>
        <p:spPr/>
        <p:txBody>
          <a:bodyPr>
            <a:normAutofit/>
          </a:bodyPr>
          <a:lstStyle/>
          <a:p>
            <a:r>
              <a:rPr lang="en-US" sz="2400" dirty="0"/>
              <a:t>Unmet needs to achieve EASL future goals</a:t>
            </a:r>
            <a:endParaRPr lang="en-GB" sz="2400" dirty="0"/>
          </a:p>
        </p:txBody>
      </p:sp>
      <p:sp>
        <p:nvSpPr>
          <p:cNvPr id="2" name="Text Placeholder 1">
            <a:extLst>
              <a:ext uri="{FF2B5EF4-FFF2-40B4-BE49-F238E27FC236}">
                <a16:creationId xmlns:a16="http://schemas.microsoft.com/office/drawing/2014/main" xmlns="" id="{70667CCA-D2E4-4B7C-947C-C892717ABA41}"/>
              </a:ext>
            </a:extLst>
          </p:cNvPr>
          <p:cNvSpPr>
            <a:spLocks noGrp="1"/>
          </p:cNvSpPr>
          <p:nvPr>
            <p:ph type="body" sz="quarter" idx="10"/>
          </p:nvPr>
        </p:nvSpPr>
        <p:spPr/>
        <p:txBody>
          <a:bodyPr/>
          <a:lstStyle/>
          <a:p>
            <a:r>
              <a:rPr lang="en-GB"/>
              <a:t>EASL CPG HCC. J Hepatol 2018; doi: 10.1016/j.jhep.2018.03.019</a:t>
            </a:r>
          </a:p>
        </p:txBody>
      </p:sp>
      <p:sp>
        <p:nvSpPr>
          <p:cNvPr id="9" name="Content Placeholder 8">
            <a:extLst>
              <a:ext uri="{FF2B5EF4-FFF2-40B4-BE49-F238E27FC236}">
                <a16:creationId xmlns:a16="http://schemas.microsoft.com/office/drawing/2014/main" xmlns="" id="{EC20652A-194E-479A-9949-AA299A64C616}"/>
              </a:ext>
            </a:extLst>
          </p:cNvPr>
          <p:cNvSpPr>
            <a:spLocks noGrp="1"/>
          </p:cNvSpPr>
          <p:nvPr>
            <p:ph sz="half" idx="1"/>
          </p:nvPr>
        </p:nvSpPr>
        <p:spPr>
          <a:xfrm>
            <a:off x="318600" y="1117800"/>
            <a:ext cx="8506800" cy="4622400"/>
          </a:xfrm>
        </p:spPr>
        <p:txBody>
          <a:bodyPr>
            <a:noAutofit/>
          </a:bodyPr>
          <a:lstStyle/>
          <a:p>
            <a:pPr>
              <a:lnSpc>
                <a:spcPct val="120000"/>
              </a:lnSpc>
              <a:spcBef>
                <a:spcPts val="300"/>
              </a:spcBef>
            </a:pPr>
            <a:r>
              <a:rPr lang="en-US" sz="1800" dirty="0"/>
              <a:t>Surrogate markers recapitulating OS</a:t>
            </a:r>
          </a:p>
          <a:p>
            <a:pPr>
              <a:lnSpc>
                <a:spcPct val="120000"/>
              </a:lnSpc>
              <a:spcBef>
                <a:spcPts val="300"/>
              </a:spcBef>
            </a:pPr>
            <a:r>
              <a:rPr lang="en-US" sz="1800" dirty="0"/>
              <a:t>Translate molecular knowledge into precision medicine, linking response rates in trials to molecular subgroups</a:t>
            </a:r>
          </a:p>
          <a:p>
            <a:pPr>
              <a:lnSpc>
                <a:spcPct val="120000"/>
              </a:lnSpc>
              <a:spcBef>
                <a:spcPts val="300"/>
              </a:spcBef>
            </a:pPr>
            <a:r>
              <a:rPr lang="en-US" sz="1800" dirty="0"/>
              <a:t>Assess the role of prognostic and predictive markers in surgical and interventional therapies within prospective investigations</a:t>
            </a:r>
          </a:p>
          <a:p>
            <a:pPr>
              <a:lnSpc>
                <a:spcPct val="120000"/>
              </a:lnSpc>
              <a:spcBef>
                <a:spcPts val="300"/>
              </a:spcBef>
            </a:pPr>
            <a:r>
              <a:rPr lang="en-US" sz="1800" dirty="0"/>
              <a:t>Understand the impact of minimal invasive surgery on HCC recurrence and post-progression survival</a:t>
            </a:r>
          </a:p>
          <a:p>
            <a:pPr>
              <a:lnSpc>
                <a:spcPct val="120000"/>
              </a:lnSpc>
              <a:spcBef>
                <a:spcPts val="300"/>
              </a:spcBef>
            </a:pPr>
            <a:r>
              <a:rPr lang="en-US" sz="1800" dirty="0"/>
              <a:t>Define and evaluate reliable quality of life assessment tools in HCC</a:t>
            </a:r>
          </a:p>
          <a:p>
            <a:pPr>
              <a:lnSpc>
                <a:spcPct val="120000"/>
              </a:lnSpc>
              <a:spcBef>
                <a:spcPts val="300"/>
              </a:spcBef>
            </a:pPr>
            <a:r>
              <a:rPr lang="en-US" sz="1800" dirty="0"/>
              <a:t>Stratify patients at risk for hepatocellular carcinoma and the utilization of chemopreventive strategies</a:t>
            </a:r>
          </a:p>
        </p:txBody>
      </p:sp>
      <p:pic>
        <p:nvPicPr>
          <p:cNvPr id="5" name="Picture 4">
            <a:hlinkClick r:id="rId3" action="ppaction://hlinksldjump"/>
            <a:extLst>
              <a:ext uri="{FF2B5EF4-FFF2-40B4-BE49-F238E27FC236}">
                <a16:creationId xmlns:a16="http://schemas.microsoft.com/office/drawing/2014/main" xmlns="" id="{8D140431-AE49-49C6-A86F-4A6AC09ADB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233861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Grading evidence and recommendations </a:t>
            </a:r>
            <a:endParaRPr lang="en-GB" dirty="0">
              <a:solidFill>
                <a:schemeClr val="tx1"/>
              </a:solidFill>
            </a:endParaRPr>
          </a:p>
        </p:txBody>
      </p:sp>
      <p:sp>
        <p:nvSpPr>
          <p:cNvPr id="18" name="Text Placeholder 17">
            <a:extLst>
              <a:ext uri="{FF2B5EF4-FFF2-40B4-BE49-F238E27FC236}">
                <a16:creationId xmlns:a16="http://schemas.microsoft.com/office/drawing/2014/main" xmlns="" id="{F0108274-8AD5-4F06-BB9E-7C32ECFF744D}"/>
              </a:ext>
            </a:extLst>
          </p:cNvPr>
          <p:cNvSpPr>
            <a:spLocks noGrp="1"/>
          </p:cNvSpPr>
          <p:nvPr>
            <p:ph type="body" sz="quarter" idx="10"/>
          </p:nvPr>
        </p:nvSpPr>
        <p:spPr/>
        <p:txBody>
          <a:bodyPr/>
          <a:lstStyle/>
          <a:p>
            <a:r>
              <a:rPr lang="en-GB" dirty="0"/>
              <a:t>*Level was downgraded if there was poor quality, strong bias or inconsistency between studies</a:t>
            </a:r>
            <a:r>
              <a:rPr lang="en-GB"/>
              <a:t>; level </a:t>
            </a:r>
            <a:r>
              <a:rPr lang="en-GB" dirty="0"/>
              <a:t>was upgraded </a:t>
            </a:r>
            <a:r>
              <a:rPr lang="en-GB"/>
              <a:t>if there</a:t>
            </a:r>
            <a:br>
              <a:rPr lang="en-GB"/>
            </a:br>
            <a:r>
              <a:rPr lang="en-GB"/>
              <a:t>was </a:t>
            </a:r>
            <a:r>
              <a:rPr lang="en-GB" dirty="0"/>
              <a:t>a large effect </a:t>
            </a:r>
            <a:r>
              <a:rPr lang="en-GB"/>
              <a:t>size; </a:t>
            </a:r>
            <a:r>
              <a:rPr lang="en-GB" baseline="30000"/>
              <a:t>†</a:t>
            </a:r>
            <a:r>
              <a:rPr lang="en-GB" dirty="0"/>
              <a:t>Recommendations were reached </a:t>
            </a:r>
            <a:r>
              <a:rPr lang="en-GB"/>
              <a:t>by consensus of </a:t>
            </a:r>
            <a:r>
              <a:rPr lang="en-GB" dirty="0"/>
              <a:t>the panel and included the quality of evidence, presumed patient-important outcomes and costs</a:t>
            </a:r>
          </a:p>
          <a:p>
            <a:r>
              <a:rPr lang="en-GB" dirty="0"/>
              <a:t>1. </a:t>
            </a:r>
            <a:r>
              <a:rPr lang="en-GB" dirty="0" err="1"/>
              <a:t>Guyatt</a:t>
            </a:r>
            <a:r>
              <a:rPr lang="en-GB" dirty="0"/>
              <a:t> GH, et al. BMJ 2008:336:924–6;</a:t>
            </a:r>
          </a:p>
          <a:p>
            <a:r>
              <a:rPr lang="en-GB"/>
              <a:t>EASL CPG HCC. J Hepatol 2018; doi: 10.1016/j.jhep.2018.03.019 </a:t>
            </a:r>
          </a:p>
        </p:txBody>
      </p:sp>
      <p:sp>
        <p:nvSpPr>
          <p:cNvPr id="3" name="Content Placeholder 2"/>
          <p:cNvSpPr>
            <a:spLocks noGrp="1"/>
          </p:cNvSpPr>
          <p:nvPr>
            <p:ph sz="half" idx="1"/>
          </p:nvPr>
        </p:nvSpPr>
        <p:spPr/>
        <p:txBody>
          <a:bodyPr/>
          <a:lstStyle/>
          <a:p>
            <a:r>
              <a:rPr lang="en-GB" dirty="0">
                <a:latin typeface="Arial" panose="020B0604020202020204" pitchFamily="34" charset="0"/>
                <a:cs typeface="Arial" panose="020B0604020202020204" pitchFamily="34" charset="0"/>
              </a:rPr>
              <a:t>Grading is a simplified adaptation of the </a:t>
            </a:r>
            <a:r>
              <a:rPr lang="en-GB">
                <a:latin typeface="Arial" panose="020B0604020202020204" pitchFamily="34" charset="0"/>
                <a:cs typeface="Arial" panose="020B0604020202020204" pitchFamily="34" charset="0"/>
              </a:rPr>
              <a:t>GRADE system</a:t>
            </a:r>
            <a:r>
              <a:rPr lang="en-GB" baseline="30000">
                <a:latin typeface="Arial" panose="020B0604020202020204" pitchFamily="34" charset="0"/>
                <a:cs typeface="Arial" panose="020B0604020202020204" pitchFamily="34" charset="0"/>
              </a:rPr>
              <a:t>1</a:t>
            </a:r>
            <a:endParaRPr lang="en-GB" baseline="30000" dirty="0">
              <a:latin typeface="Arial" panose="020B0604020202020204" pitchFamily="34" charset="0"/>
              <a:cs typeface="Arial" panose="020B0604020202020204" pitchFamily="34" charset="0"/>
            </a:endParaRPr>
          </a:p>
        </p:txBody>
      </p:sp>
      <p:pic>
        <p:nvPicPr>
          <p:cNvPr id="7" name="Picture 6">
            <a:hlinkClick r:id="rId3" action="ppaction://hlinksldjump"/>
            <a:extLst>
              <a:ext uri="{FF2B5EF4-FFF2-40B4-BE49-F238E27FC236}">
                <a16:creationId xmlns:a16="http://schemas.microsoft.com/office/drawing/2014/main" xmlns="" id="{44E37E55-9368-4A59-9FE3-2472508376A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graphicFrame>
        <p:nvGraphicFramePr>
          <p:cNvPr id="10" name="Table 9">
            <a:extLst>
              <a:ext uri="{FF2B5EF4-FFF2-40B4-BE49-F238E27FC236}">
                <a16:creationId xmlns:a16="http://schemas.microsoft.com/office/drawing/2014/main" xmlns="" id="{37E62DAE-2D0E-4AB1-9B2F-602B1DEB433D}"/>
              </a:ext>
            </a:extLst>
          </p:cNvPr>
          <p:cNvGraphicFramePr>
            <a:graphicFrameLocks noGrp="1"/>
          </p:cNvGraphicFramePr>
          <p:nvPr>
            <p:extLst>
              <p:ext uri="{D42A27DB-BD31-4B8C-83A1-F6EECF244321}">
                <p14:modId xmlns:p14="http://schemas.microsoft.com/office/powerpoint/2010/main" val="2144133895"/>
              </p:ext>
            </p:extLst>
          </p:nvPr>
        </p:nvGraphicFramePr>
        <p:xfrm>
          <a:off x="755651" y="1952836"/>
          <a:ext cx="7308850" cy="3755088"/>
        </p:xfrm>
        <a:graphic>
          <a:graphicData uri="http://schemas.openxmlformats.org/drawingml/2006/table">
            <a:tbl>
              <a:tblPr firstRow="1" bandRow="1">
                <a:tableStyleId>{5C22544A-7EE6-4342-B048-85BDC9FD1C3A}</a:tableStyleId>
              </a:tblPr>
              <a:tblGrid>
                <a:gridCol w="1005290">
                  <a:extLst>
                    <a:ext uri="{9D8B030D-6E8A-4147-A177-3AD203B41FA5}">
                      <a16:colId xmlns:a16="http://schemas.microsoft.com/office/drawing/2014/main" xmlns="" val="20000"/>
                    </a:ext>
                  </a:extLst>
                </a:gridCol>
                <a:gridCol w="3211229">
                  <a:extLst>
                    <a:ext uri="{9D8B030D-6E8A-4147-A177-3AD203B41FA5}">
                      <a16:colId xmlns:a16="http://schemas.microsoft.com/office/drawing/2014/main" xmlns="" val="2131047982"/>
                    </a:ext>
                  </a:extLst>
                </a:gridCol>
                <a:gridCol w="3092331">
                  <a:extLst>
                    <a:ext uri="{9D8B030D-6E8A-4147-A177-3AD203B41FA5}">
                      <a16:colId xmlns:a16="http://schemas.microsoft.com/office/drawing/2014/main" xmlns="" val="2179945369"/>
                    </a:ext>
                  </a:extLst>
                </a:gridCol>
              </a:tblGrid>
              <a:tr h="168280">
                <a:tc gridSpan="2">
                  <a:txBody>
                    <a:bodyPr/>
                    <a:lstStyle/>
                    <a:p>
                      <a:r>
                        <a:rPr lang="en-GB" sz="1400" dirty="0">
                          <a:solidFill>
                            <a:schemeClr val="bg1"/>
                          </a:solidFill>
                          <a:latin typeface="Arial" panose="020B0604020202020204" pitchFamily="34" charset="0"/>
                          <a:cs typeface="Arial" panose="020B0604020202020204" pitchFamily="34" charset="0"/>
                        </a:rPr>
                        <a:t>Level of evidence*</a:t>
                      </a:r>
                    </a:p>
                  </a:txBody>
                  <a:tcPr anchor="b">
                    <a:lnL w="6350" cap="flat" cmpd="sng" algn="ctr">
                      <a:solidFill>
                        <a:schemeClr val="tx2"/>
                      </a:solidFill>
                      <a:prstDash val="solid"/>
                      <a:round/>
                      <a:headEnd type="none" w="med" len="med"/>
                      <a:tailEnd type="none" w="med" len="med"/>
                    </a:lnL>
                    <a:lnR w="6350" cap="flat" cmpd="sng" algn="ctr">
                      <a:solidFill>
                        <a:srgbClr val="7DCBEC"/>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b">
                    <a:lnL w="6350" cap="flat" cmpd="sng" algn="ctr">
                      <a:solidFill>
                        <a:srgbClr val="7DCBEC"/>
                      </a:solidFill>
                      <a:prstDash val="solid"/>
                      <a:round/>
                      <a:headEnd type="none" w="med" len="med"/>
                      <a:tailEnd type="none" w="med" len="med"/>
                    </a:lnL>
                    <a:lnR w="6350" cap="flat" cmpd="sng" algn="ctr">
                      <a:solidFill>
                        <a:srgbClr val="7DCBEC"/>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400" i="1" dirty="0">
                          <a:solidFill>
                            <a:schemeClr val="bg1"/>
                          </a:solidFill>
                          <a:latin typeface="Arial" panose="020B0604020202020204" pitchFamily="34" charset="0"/>
                          <a:cs typeface="Arial" panose="020B0604020202020204" pitchFamily="34" charset="0"/>
                        </a:rPr>
                        <a:t>Confidence in the evidence</a:t>
                      </a:r>
                    </a:p>
                  </a:txBody>
                  <a:tcPr anchor="b">
                    <a:lnL w="6350" cap="flat" cmpd="sng" algn="ctr">
                      <a:solidFill>
                        <a:srgbClr val="7DCBEC"/>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876902">
                <a:tc>
                  <a:txBody>
                    <a:bodyPr/>
                    <a:lstStyle/>
                    <a:p>
                      <a:pPr algn="l"/>
                      <a:r>
                        <a:rPr lang="en-GB" sz="1400">
                          <a:latin typeface="Arial" panose="020B0604020202020204" pitchFamily="34" charset="0"/>
                          <a:cs typeface="Arial" panose="020B0604020202020204" pitchFamily="34" charset="0"/>
                        </a:rPr>
                        <a:t>Hig</a:t>
                      </a:r>
                      <a:r>
                        <a:rPr lang="en-GB" sz="1400" dirty="0">
                          <a:latin typeface="Arial" panose="020B0604020202020204" pitchFamily="34" charset="0"/>
                          <a:cs typeface="Arial" panose="020B0604020202020204" pitchFamily="34" charset="0"/>
                        </a:rPr>
                        <a:t>h</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fontAlgn="base">
                        <a:lnSpc>
                          <a:spcPct val="100000"/>
                        </a:lnSpc>
                        <a:spcAft>
                          <a:spcPts val="0"/>
                        </a:spcAft>
                      </a:pPr>
                      <a:r>
                        <a:rPr lang="en-US" sz="1400" b="0" kern="0">
                          <a:effectLst/>
                          <a:latin typeface="Arial" panose="020B0604020202020204" pitchFamily="34" charset="0"/>
                          <a:ea typeface="Cambria" panose="02040503050406030204" pitchFamily="18" charset="0"/>
                          <a:cs typeface="Times New Roman" panose="02020603050405020304" pitchFamily="18" charset="0"/>
                        </a:rPr>
                        <a:t>Data derived from meta-analyses or systematic reviews or from (multiple)</a:t>
                      </a:r>
                      <a:r>
                        <a:rPr lang="en-US" sz="1400" b="0" kern="0" baseline="0">
                          <a:effectLst/>
                          <a:latin typeface="Arial" panose="020B0604020202020204" pitchFamily="34" charset="0"/>
                          <a:ea typeface="Cambria" panose="02040503050406030204" pitchFamily="18" charset="0"/>
                          <a:cs typeface="Times New Roman" panose="02020603050405020304" pitchFamily="18" charset="0"/>
                        </a:rPr>
                        <a:t> </a:t>
                      </a:r>
                      <a:r>
                        <a:rPr lang="en-US" sz="1400" b="0" kern="0">
                          <a:effectLst/>
                          <a:latin typeface="Arial" panose="020B0604020202020204" pitchFamily="34" charset="0"/>
                          <a:ea typeface="Cambria" panose="02040503050406030204" pitchFamily="18" charset="0"/>
                          <a:cs typeface="Times New Roman" panose="02020603050405020304" pitchFamily="18" charset="0"/>
                        </a:rPr>
                        <a:t>RCTs with high quality</a:t>
                      </a:r>
                      <a:endParaRPr lang="en-GB" sz="14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fontAlgn="base">
                        <a:lnSpc>
                          <a:spcPct val="100000"/>
                        </a:lnSpc>
                        <a:spcAft>
                          <a:spcPts val="0"/>
                        </a:spcAft>
                      </a:pPr>
                      <a:r>
                        <a:rPr lang="en-US" sz="1400" b="0" i="1" dirty="0">
                          <a:effectLst/>
                          <a:latin typeface="Arial" panose="020B0604020202020204" pitchFamily="34" charset="0"/>
                          <a:ea typeface="Cambria" panose="02040503050406030204" pitchFamily="18" charset="0"/>
                          <a:cs typeface="Times New Roman" panose="02020603050405020304" pitchFamily="18" charset="0"/>
                        </a:rPr>
                        <a:t>Further research is unlikely to change our confidence in the estimate of benefit and risk</a:t>
                      </a:r>
                      <a:endParaRPr lang="en-GB" sz="14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0001"/>
                  </a:ext>
                </a:extLst>
              </a:tr>
              <a:tr h="1185744">
                <a:tc>
                  <a:txBody>
                    <a:bodyPr/>
                    <a:lstStyle/>
                    <a:p>
                      <a:pPr algn="l"/>
                      <a:r>
                        <a:rPr lang="en-GB" sz="1400">
                          <a:latin typeface="Arial" panose="020B0604020202020204" pitchFamily="34" charset="0"/>
                          <a:cs typeface="Arial" panose="020B0604020202020204" pitchFamily="34" charset="0"/>
                        </a:rPr>
                        <a:t>Moderat</a:t>
                      </a:r>
                      <a:r>
                        <a:rPr lang="en-GB" sz="1400" dirty="0">
                          <a:latin typeface="Arial" panose="020B0604020202020204" pitchFamily="34" charset="0"/>
                          <a:cs typeface="Arial" panose="020B0604020202020204" pitchFamily="34" charset="0"/>
                        </a:rPr>
                        <a:t>e</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fontAlgn="base">
                        <a:lnSpc>
                          <a:spcPct val="100000"/>
                        </a:lnSpc>
                        <a:spcAft>
                          <a:spcPts val="0"/>
                        </a:spcAft>
                      </a:pPr>
                      <a:r>
                        <a:rPr lang="en-US" sz="1400" b="0" kern="0">
                          <a:effectLst/>
                          <a:latin typeface="Arial" panose="020B0604020202020204" pitchFamily="34" charset="0"/>
                          <a:ea typeface="Cambria" panose="02040503050406030204" pitchFamily="18" charset="0"/>
                          <a:cs typeface="Times New Roman" panose="02020603050405020304" pitchFamily="18" charset="0"/>
                        </a:rPr>
                        <a:t>Data derived from a single RCT or multiple non-randomized studies</a:t>
                      </a:r>
                      <a:endParaRPr lang="en-GB" sz="14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fontAlgn="base">
                        <a:lnSpc>
                          <a:spcPct val="100000"/>
                        </a:lnSpc>
                        <a:spcAft>
                          <a:spcPts val="0"/>
                        </a:spcAft>
                      </a:pPr>
                      <a:r>
                        <a:rPr lang="en-US" sz="1400" b="0" i="1" dirty="0">
                          <a:effectLst/>
                          <a:latin typeface="Arial" panose="020B0604020202020204" pitchFamily="34" charset="0"/>
                          <a:ea typeface="Cambria" panose="02040503050406030204" pitchFamily="18" charset="0"/>
                          <a:cs typeface="Times New Roman" panose="02020603050405020304" pitchFamily="18" charset="0"/>
                        </a:rPr>
                        <a:t>Further research (if performed) is likely to have an impact on our confidence in the estimate of benefit and risk and may change the estimate</a:t>
                      </a:r>
                      <a:endParaRPr lang="en-GB" sz="14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0002"/>
                  </a:ext>
                </a:extLst>
              </a:tr>
              <a:tr h="473242">
                <a:tc>
                  <a:txBody>
                    <a:bodyPr/>
                    <a:lstStyle/>
                    <a:p>
                      <a:pPr algn="l"/>
                      <a:r>
                        <a:rPr lang="en-GB" sz="1400">
                          <a:latin typeface="Arial" panose="020B0604020202020204" pitchFamily="34" charset="0"/>
                          <a:cs typeface="Arial" panose="020B0604020202020204" pitchFamily="34" charset="0"/>
                        </a:rPr>
                        <a:t>Lo</a:t>
                      </a:r>
                      <a:r>
                        <a:rPr lang="en-GB" sz="1400" dirty="0">
                          <a:latin typeface="Arial" panose="020B0604020202020204" pitchFamily="34" charset="0"/>
                          <a:cs typeface="Arial" panose="020B0604020202020204" pitchFamily="34" charset="0"/>
                        </a:rPr>
                        <a:t>w</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fontAlgn="base">
                        <a:lnSpc>
                          <a:spcPct val="100000"/>
                        </a:lnSpc>
                        <a:spcAft>
                          <a:spcPts val="0"/>
                        </a:spcAft>
                      </a:pPr>
                      <a:r>
                        <a:rPr lang="en-US" sz="1400" b="0" kern="0">
                          <a:effectLst/>
                          <a:latin typeface="Arial" panose="020B0604020202020204" pitchFamily="34" charset="0"/>
                          <a:ea typeface="Cambria" panose="02040503050406030204" pitchFamily="18" charset="0"/>
                          <a:cs typeface="Times New Roman" panose="02020603050405020304" pitchFamily="18" charset="0"/>
                        </a:rPr>
                        <a:t>Small studies, retrospective observational studies, registries</a:t>
                      </a:r>
                      <a:endParaRPr lang="en-GB" sz="14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fontAlgn="base">
                        <a:lnSpc>
                          <a:spcPct val="100000"/>
                        </a:lnSpc>
                        <a:spcAft>
                          <a:spcPts val="0"/>
                        </a:spcAft>
                      </a:pPr>
                      <a:r>
                        <a:rPr lang="en-US" sz="1400" b="0" i="1" dirty="0">
                          <a:effectLst/>
                          <a:latin typeface="Arial" panose="020B0604020202020204" pitchFamily="34" charset="0"/>
                          <a:ea typeface="Cambria" panose="02040503050406030204" pitchFamily="18" charset="0"/>
                          <a:cs typeface="Times New Roman" panose="02020603050405020304" pitchFamily="18" charset="0"/>
                        </a:rPr>
                        <a:t>Any estimate of effect is uncertain</a:t>
                      </a:r>
                      <a:endParaRPr lang="en-GB" sz="14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xmlns="" val="10003"/>
                  </a:ext>
                </a:extLst>
              </a:tr>
              <a:tr h="168280">
                <a:tc gridSpan="3">
                  <a:txBody>
                    <a:bodyPr/>
                    <a:lstStyle/>
                    <a:p>
                      <a:pPr algn="l"/>
                      <a:r>
                        <a:rPr lang="en-GB" sz="1400" b="1" dirty="0">
                          <a:solidFill>
                            <a:schemeClr val="bg1"/>
                          </a:solidFill>
                          <a:latin typeface="Arial" panose="020B0604020202020204" pitchFamily="34" charset="0"/>
                          <a:cs typeface="Arial" panose="020B0604020202020204" pitchFamily="34" charset="0"/>
                        </a:rPr>
                        <a:t>Grade of recommendation</a:t>
                      </a:r>
                      <a:r>
                        <a:rPr lang="en-GB" sz="1400" baseline="30000" dirty="0">
                          <a:solidFill>
                            <a:schemeClr val="bg1"/>
                          </a:solidFill>
                        </a:rPr>
                        <a:t>†</a:t>
                      </a:r>
                      <a:r>
                        <a:rPr lang="en-GB" sz="1400" b="1" dirty="0">
                          <a:solidFill>
                            <a:schemeClr val="bg1"/>
                          </a:solidFill>
                          <a:latin typeface="Arial" panose="020B0604020202020204" pitchFamily="34" charset="0"/>
                          <a:cs typeface="Arial" panose="020B0604020202020204" pitchFamily="34" charset="0"/>
                        </a:rPr>
                        <a:t> </a:t>
                      </a:r>
                      <a:r>
                        <a:rPr lang="en-GB" sz="1400" b="1" i="1" dirty="0">
                          <a:solidFill>
                            <a:schemeClr val="bg1"/>
                          </a:solidFill>
                          <a:latin typeface="Arial" panose="020B0604020202020204" pitchFamily="34" charset="0"/>
                          <a:cs typeface="Arial" panose="020B0604020202020204" pitchFamily="34" charset="0"/>
                        </a:rPr>
                        <a:t>(wording associated with the grade of recommendation)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6350" cap="flat" cmpd="sng" algn="ctr">
                      <a:solidFill>
                        <a:schemeClr val="tx2"/>
                      </a:solidFill>
                      <a:prstDash val="solid"/>
                      <a:round/>
                      <a:headEnd type="none" w="med" len="med"/>
                      <a:tailEnd type="none" w="med" len="med"/>
                    </a:lnL>
                    <a:lnT w="6350" cap="flat" cmpd="sng" algn="ctr">
                      <a:solidFill>
                        <a:srgbClr val="7DCBEC"/>
                      </a:solidFill>
                      <a:prstDash val="solid"/>
                      <a:round/>
                      <a:headEnd type="none" w="med" len="med"/>
                      <a:tailEnd type="none" w="med" len="med"/>
                    </a:lnT>
                  </a:tcPr>
                </a:tc>
                <a:tc hMerge="1">
                  <a:txBody>
                    <a:bodyPr/>
                    <a:lstStyle/>
                    <a:p>
                      <a:endParaRPr lang="en-US"/>
                    </a:p>
                  </a:txBody>
                  <a:tcPr>
                    <a:lnL w="6350" cap="flat" cmpd="sng" algn="ctr">
                      <a:solidFill>
                        <a:schemeClr val="tx2"/>
                      </a:solidFill>
                      <a:prstDash val="solid"/>
                      <a:round/>
                      <a:headEnd type="none" w="med" len="med"/>
                      <a:tailEnd type="none" w="med" len="med"/>
                    </a:lnL>
                    <a:lnT w="6350" cap="flat" cmpd="sng" algn="ctr">
                      <a:solidFill>
                        <a:srgbClr val="7DCBEC"/>
                      </a:solidFill>
                      <a:prstDash val="solid"/>
                      <a:round/>
                      <a:headEnd type="none" w="med" len="med"/>
                      <a:tailEnd type="none" w="med" len="med"/>
                    </a:lnT>
                  </a:tcPr>
                </a:tc>
                <a:extLst>
                  <a:ext uri="{0D108BD9-81ED-4DB2-BD59-A6C34878D82A}">
                    <a16:rowId xmlns:a16="http://schemas.microsoft.com/office/drawing/2014/main" xmlns="" val="1012377105"/>
                  </a:ext>
                </a:extLst>
              </a:tr>
              <a:tr h="205392">
                <a:tc>
                  <a:txBody>
                    <a:bodyPr/>
                    <a:lstStyle/>
                    <a:p>
                      <a:pPr algn="l"/>
                      <a:r>
                        <a:rPr lang="en-GB" sz="1400">
                          <a:latin typeface="Arial" panose="020B0604020202020204" pitchFamily="34" charset="0"/>
                          <a:cs typeface="Arial" panose="020B0604020202020204" pitchFamily="34" charset="0"/>
                        </a:rPr>
                        <a:t>Strong</a:t>
                      </a:r>
                      <a:endParaRPr lang="en-GB" sz="1400" dirty="0">
                        <a:latin typeface="Arial" panose="020B0604020202020204" pitchFamily="34" charset="0"/>
                        <a:cs typeface="Arial" panose="020B0604020202020204" pitchFamily="34" charset="0"/>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gridSpan="2">
                  <a:txBody>
                    <a:bodyPr/>
                    <a:lstStyle/>
                    <a:p>
                      <a:r>
                        <a:rPr lang="en-GB" sz="1400" i="1">
                          <a:latin typeface="Arial" panose="020B0604020202020204" pitchFamily="34" charset="0"/>
                          <a:cs typeface="Arial" panose="020B0604020202020204" pitchFamily="34" charset="0"/>
                        </a:rPr>
                        <a:t>“Must”, “should”, or “EASL recommends”</a:t>
                      </a:r>
                      <a:endParaRPr lang="en-GB"/>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hMerge="1">
                  <a:txBody>
                    <a:bodyPr/>
                    <a:lstStyle/>
                    <a:p>
                      <a:endParaRPr lang="en-US" dirty="0"/>
                    </a:p>
                  </a:txBody>
                  <a:tcPr>
                    <a:lnL w="6350" cap="flat" cmpd="sng" algn="ctr">
                      <a:solidFill>
                        <a:schemeClr val="tx2"/>
                      </a:solidFill>
                      <a:prstDash val="solid"/>
                      <a:round/>
                      <a:headEnd type="none" w="med" len="med"/>
                      <a:tailEnd type="none" w="med" len="med"/>
                    </a:lnL>
                  </a:tcPr>
                </a:tc>
                <a:extLst>
                  <a:ext uri="{0D108BD9-81ED-4DB2-BD59-A6C34878D82A}">
                    <a16:rowId xmlns:a16="http://schemas.microsoft.com/office/drawing/2014/main" xmlns="" val="222392168"/>
                  </a:ext>
                </a:extLst>
              </a:tr>
              <a:tr h="199388">
                <a:tc>
                  <a:txBody>
                    <a:bodyPr/>
                    <a:lstStyle/>
                    <a:p>
                      <a:pPr algn="l"/>
                      <a:r>
                        <a:rPr lang="en-GB" sz="1400">
                          <a:latin typeface="Arial" panose="020B0604020202020204" pitchFamily="34" charset="0"/>
                          <a:cs typeface="Arial" panose="020B0604020202020204" pitchFamily="34" charset="0"/>
                        </a:rPr>
                        <a:t>Wea</a:t>
                      </a:r>
                      <a:r>
                        <a:rPr lang="en-GB" sz="1400" dirty="0">
                          <a:latin typeface="Arial" panose="020B0604020202020204" pitchFamily="34" charset="0"/>
                          <a:cs typeface="Arial" panose="020B0604020202020204" pitchFamily="34" charset="0"/>
                        </a:rPr>
                        <a:t>k</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gridSpan="2">
                  <a:txBody>
                    <a:bodyPr/>
                    <a:lstStyle/>
                    <a:p>
                      <a:r>
                        <a:rPr lang="en-US" sz="1400" i="1" kern="1200">
                          <a:solidFill>
                            <a:schemeClr val="dk1"/>
                          </a:solidFill>
                          <a:effectLst/>
                          <a:latin typeface="+mn-lt"/>
                          <a:ea typeface="+mn-ea"/>
                          <a:cs typeface="+mn-cs"/>
                        </a:rPr>
                        <a:t>“Can”, “may”, or “EASL suggests”</a:t>
                      </a:r>
                      <a:endParaRPr lang="en-GB"/>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hMerge="1">
                  <a:txBody>
                    <a:bodyPr/>
                    <a:lstStyle/>
                    <a:p>
                      <a:endParaRPr lang="en-US"/>
                    </a:p>
                  </a:txBody>
                  <a:tcPr>
                    <a:lnL w="6350" cap="flat" cmpd="sng" algn="ctr">
                      <a:solidFill>
                        <a:schemeClr val="tx2"/>
                      </a:solidFill>
                      <a:prstDash val="solid"/>
                      <a:round/>
                      <a:headEnd type="none" w="med" len="med"/>
                      <a:tailEnd type="none" w="med" len="med"/>
                    </a:lnL>
                  </a:tcPr>
                </a:tc>
                <a:extLst>
                  <a:ext uri="{0D108BD9-81ED-4DB2-BD59-A6C34878D82A}">
                    <a16:rowId xmlns:a16="http://schemas.microsoft.com/office/drawing/2014/main" xmlns="" val="18392469"/>
                  </a:ext>
                </a:extLst>
              </a:tr>
            </a:tbl>
          </a:graphicData>
        </a:graphic>
      </p:graphicFrame>
    </p:spTree>
    <p:extLst>
      <p:ext uri="{BB962C8B-B14F-4D97-AF65-F5344CB8AC3E}">
        <p14:creationId xmlns:p14="http://schemas.microsoft.com/office/powerpoint/2010/main" val="341748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F19B14-313C-4EA7-81DA-EB70F1D412E2}"/>
              </a:ext>
            </a:extLst>
          </p:cNvPr>
          <p:cNvSpPr>
            <a:spLocks noGrp="1"/>
          </p:cNvSpPr>
          <p:nvPr>
            <p:ph type="title"/>
          </p:nvPr>
        </p:nvSpPr>
        <p:spPr/>
        <p:txBody>
          <a:bodyPr/>
          <a:lstStyle/>
          <a:p>
            <a:r>
              <a:rPr lang="en-GB" dirty="0"/>
              <a:t>Background</a:t>
            </a:r>
          </a:p>
        </p:txBody>
      </p:sp>
      <p:sp>
        <p:nvSpPr>
          <p:cNvPr id="3" name="Text Placeholder 2">
            <a:extLst>
              <a:ext uri="{FF2B5EF4-FFF2-40B4-BE49-F238E27FC236}">
                <a16:creationId xmlns:a16="http://schemas.microsoft.com/office/drawing/2014/main" xmlns="" id="{E8573DA5-4B2C-4565-82CD-2E7709998889}"/>
              </a:ext>
            </a:extLst>
          </p:cNvPr>
          <p:cNvSpPr>
            <a:spLocks noGrp="1"/>
          </p:cNvSpPr>
          <p:nvPr>
            <p:ph type="body" idx="1"/>
          </p:nvPr>
        </p:nvSpPr>
        <p:spPr/>
        <p:txBody>
          <a:bodyPr>
            <a:normAutofit/>
          </a:bodyPr>
          <a:lstStyle/>
          <a:p>
            <a:r>
              <a:rPr lang="en-GB" dirty="0"/>
              <a:t>Incidence of primary liver cancer</a:t>
            </a:r>
          </a:p>
          <a:p>
            <a:r>
              <a:rPr lang="en-GB" dirty="0"/>
              <a:t>Risk factors for primary liver cancer</a:t>
            </a:r>
          </a:p>
        </p:txBody>
      </p:sp>
    </p:spTree>
    <p:extLst>
      <p:ext uri="{BB962C8B-B14F-4D97-AF65-F5344CB8AC3E}">
        <p14:creationId xmlns:p14="http://schemas.microsoft.com/office/powerpoint/2010/main" val="167347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0D72D14-6624-451F-961F-BACD07C44E30}"/>
              </a:ext>
            </a:extLst>
          </p:cNvPr>
          <p:cNvSpPr>
            <a:spLocks noGrp="1"/>
          </p:cNvSpPr>
          <p:nvPr>
            <p:ph type="title"/>
          </p:nvPr>
        </p:nvSpPr>
        <p:spPr/>
        <p:txBody>
          <a:bodyPr/>
          <a:lstStyle/>
          <a:p>
            <a:r>
              <a:rPr lang="en-GB" dirty="0"/>
              <a:t>Background</a:t>
            </a:r>
          </a:p>
        </p:txBody>
      </p:sp>
      <p:sp>
        <p:nvSpPr>
          <p:cNvPr id="6" name="Text Placeholder 5">
            <a:extLst>
              <a:ext uri="{FF2B5EF4-FFF2-40B4-BE49-F238E27FC236}">
                <a16:creationId xmlns:a16="http://schemas.microsoft.com/office/drawing/2014/main" xmlns="" id="{1A949078-0C2C-42C8-A04A-7B630B7F2B1C}"/>
              </a:ext>
            </a:extLst>
          </p:cNvPr>
          <p:cNvSpPr>
            <a:spLocks noGrp="1"/>
          </p:cNvSpPr>
          <p:nvPr>
            <p:ph type="body" sz="quarter" idx="10"/>
          </p:nvPr>
        </p:nvSpPr>
        <p:spPr/>
        <p:txBody>
          <a:bodyPr/>
          <a:lstStyle/>
          <a:p>
            <a:endParaRPr lang="en-GB" dirty="0"/>
          </a:p>
          <a:p>
            <a:r>
              <a:rPr lang="en-GB" dirty="0" err="1"/>
              <a:t>Akinyemiju</a:t>
            </a:r>
            <a:r>
              <a:rPr lang="en-GB" dirty="0"/>
              <a:t> T, et al. JAMA </a:t>
            </a:r>
            <a:r>
              <a:rPr lang="en-GB" dirty="0" err="1"/>
              <a:t>Oncol</a:t>
            </a:r>
            <a:r>
              <a:rPr lang="en-GB" dirty="0"/>
              <a:t> 2017;3:1683–91 ;</a:t>
            </a:r>
          </a:p>
          <a:p>
            <a:r>
              <a:rPr lang="en-GB"/>
              <a:t>EASL CPG HCC. J Hepatol 2018; doi: 10.1016/j.jhep.2018.03.019</a:t>
            </a:r>
          </a:p>
        </p:txBody>
      </p:sp>
      <p:sp>
        <p:nvSpPr>
          <p:cNvPr id="5" name="Content Placeholder 4">
            <a:extLst>
              <a:ext uri="{FF2B5EF4-FFF2-40B4-BE49-F238E27FC236}">
                <a16:creationId xmlns:a16="http://schemas.microsoft.com/office/drawing/2014/main" xmlns="" id="{23A10723-A6CD-4610-A6C4-903FFB4A64E4}"/>
              </a:ext>
            </a:extLst>
          </p:cNvPr>
          <p:cNvSpPr>
            <a:spLocks noGrp="1"/>
          </p:cNvSpPr>
          <p:nvPr>
            <p:ph sz="half" idx="1"/>
          </p:nvPr>
        </p:nvSpPr>
        <p:spPr>
          <a:xfrm>
            <a:off x="319314" y="1340768"/>
            <a:ext cx="8506800" cy="2874633"/>
          </a:xfrm>
        </p:spPr>
        <p:txBody>
          <a:bodyPr>
            <a:spAutoFit/>
          </a:bodyPr>
          <a:lstStyle/>
          <a:p>
            <a:r>
              <a:rPr lang="en-GB" dirty="0"/>
              <a:t>Liver cancer</a:t>
            </a:r>
          </a:p>
          <a:p>
            <a:pPr lvl="1"/>
            <a:r>
              <a:rPr lang="en-GB" sz="2000" dirty="0"/>
              <a:t>Fifth most common cancer</a:t>
            </a:r>
          </a:p>
          <a:p>
            <a:pPr lvl="1"/>
            <a:r>
              <a:rPr lang="en-GB" sz="2000" dirty="0"/>
              <a:t>Second most frequent cause of cancer-related death globally</a:t>
            </a:r>
          </a:p>
          <a:p>
            <a:pPr lvl="2"/>
            <a:r>
              <a:rPr lang="en-GB" dirty="0"/>
              <a:t>854,000 new cases and 810,000 deaths per year</a:t>
            </a:r>
          </a:p>
          <a:p>
            <a:pPr lvl="1"/>
            <a:r>
              <a:rPr lang="en-GB" dirty="0"/>
              <a:t>7% of all cancers</a:t>
            </a:r>
          </a:p>
          <a:p>
            <a:r>
              <a:rPr lang="en-GB" dirty="0"/>
              <a:t>HCC</a:t>
            </a:r>
          </a:p>
          <a:p>
            <a:pPr lvl="1"/>
            <a:r>
              <a:rPr lang="en-GB" sz="2000" dirty="0"/>
              <a:t>Accounts for approximately 90% of primary liver cancers</a:t>
            </a:r>
          </a:p>
          <a:p>
            <a:pPr lvl="1"/>
            <a:r>
              <a:rPr lang="en-GB" sz="2000" dirty="0"/>
              <a:t>Constitutes a major global health problem</a:t>
            </a:r>
          </a:p>
        </p:txBody>
      </p:sp>
      <p:pic>
        <p:nvPicPr>
          <p:cNvPr id="8" name="Picture 7">
            <a:hlinkClick r:id="rId3" action="ppaction://hlinksldjump"/>
            <a:extLst>
              <a:ext uri="{FF2B5EF4-FFF2-40B4-BE49-F238E27FC236}">
                <a16:creationId xmlns:a16="http://schemas.microsoft.com/office/drawing/2014/main" xmlns="" id="{44E37E55-9368-4A59-9FE3-2472508376A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4443" y="442233"/>
            <a:ext cx="381237" cy="377560"/>
          </a:xfrm>
          <a:prstGeom prst="rect">
            <a:avLst/>
          </a:prstGeom>
        </p:spPr>
      </p:pic>
    </p:spTree>
    <p:extLst>
      <p:ext uri="{BB962C8B-B14F-4D97-AF65-F5344CB8AC3E}">
        <p14:creationId xmlns:p14="http://schemas.microsoft.com/office/powerpoint/2010/main" val="12986765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dca68f3-61d0-4e7f-872c-4ece990454f8"/>
</p:tagLst>
</file>

<file path=ppt/theme/theme1.xml><?xml version="1.0" encoding="utf-8"?>
<a:theme xmlns:a="http://schemas.openxmlformats.org/drawingml/2006/main" name="1_blank">
  <a:themeElements>
    <a:clrScheme name="Custom 47">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headEnd type="none"/>
          <a:tailEnd type="triangle"/>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8" ma:contentTypeDescription="Create a new document." ma:contentTypeScope="" ma:versionID="74b5ca052197365383259fe8b79e4dc7">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cd4e90a16da8c7cbf406d34fbf7b73dc"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A4A5DE-5492-4167-9E09-4A736ACE8BE1}">
  <ds:schemaRefs>
    <ds:schemaRef ds:uri="8b4f0aa6-f811-4d6e-9450-92a67e22359a"/>
    <ds:schemaRef ds:uri="http://purl.org/dc/dcmitype/"/>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7a3f0d49-cb9d-4d28-b6b4-cb24b886583f"/>
    <ds:schemaRef ds:uri="http://www.w3.org/XML/1998/namespace"/>
  </ds:schemaRefs>
</ds:datastoreItem>
</file>

<file path=customXml/itemProps2.xml><?xml version="1.0" encoding="utf-8"?>
<ds:datastoreItem xmlns:ds="http://schemas.openxmlformats.org/officeDocument/2006/customXml" ds:itemID="{88B3373C-1E6A-462C-9DDD-41F8CCBFF550}">
  <ds:schemaRefs>
    <ds:schemaRef ds:uri="http://schemas.microsoft.com/sharepoint/v3/contenttype/forms"/>
  </ds:schemaRefs>
</ds:datastoreItem>
</file>

<file path=customXml/itemProps3.xml><?xml version="1.0" encoding="utf-8"?>
<ds:datastoreItem xmlns:ds="http://schemas.openxmlformats.org/officeDocument/2006/customXml" ds:itemID="{DE3B69C7-C7E5-4BB1-A9B7-A0CFFE8798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5458</TotalTime>
  <Words>6861</Words>
  <Application>Microsoft Office PowerPoint</Application>
  <PresentationFormat>Presentación en pantalla (4:3)</PresentationFormat>
  <Paragraphs>1130</Paragraphs>
  <Slides>60</Slides>
  <Notes>54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60</vt:i4>
      </vt:variant>
    </vt:vector>
  </HeadingPairs>
  <TitlesOfParts>
    <vt:vector size="71" baseType="lpstr">
      <vt:lpstr>ＭＳ Ｐゴシック</vt:lpstr>
      <vt:lpstr>ＭＳ Ｐゴシック</vt:lpstr>
      <vt:lpstr>Arial</vt:lpstr>
      <vt:lpstr>Batang</vt:lpstr>
      <vt:lpstr>Calibri</vt:lpstr>
      <vt:lpstr>Cambria</vt:lpstr>
      <vt:lpstr>굴림</vt:lpstr>
      <vt:lpstr>MS Mincho</vt:lpstr>
      <vt:lpstr>Symbol</vt:lpstr>
      <vt:lpstr>Times New Roman</vt:lpstr>
      <vt:lpstr>1_blank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Background</vt:lpstr>
      <vt:lpstr>Incidence of primary liver cancer in Europe</vt:lpstr>
      <vt:lpstr>Incidence of primary liver cancer in Europe</vt:lpstr>
      <vt:lpstr>Main risk factors for primary liver cancer worldwide*</vt:lpstr>
      <vt:lpstr>Guidelines</vt:lpstr>
      <vt:lpstr>Topics</vt:lpstr>
      <vt:lpstr>Epidemiology and risk factors</vt:lpstr>
      <vt:lpstr>Prevention</vt:lpstr>
      <vt:lpstr>HCC preventive interventions</vt:lpstr>
      <vt:lpstr>Role of DAAs for HCV in HCC</vt:lpstr>
      <vt:lpstr>Impact of coffee on HCC development</vt:lpstr>
      <vt:lpstr>Surveillance</vt:lpstr>
      <vt:lpstr>Surveillance</vt:lpstr>
      <vt:lpstr>Surveillance in patients at high risk of HCC</vt:lpstr>
      <vt:lpstr>Uncertainties in surveillance strategy</vt:lpstr>
      <vt:lpstr>Diagnosis</vt:lpstr>
      <vt:lpstr>Non-invasive diagnosis</vt:lpstr>
      <vt:lpstr>Recall policy</vt:lpstr>
      <vt:lpstr>Algorithm for diagnosis and recall in  cirrhotic liver </vt:lpstr>
      <vt:lpstr>Staging systems and treatment allocation</vt:lpstr>
      <vt:lpstr>Modified BCLC staging system and  treatment strategy </vt:lpstr>
      <vt:lpstr>Treatment of HCC: liver resection</vt:lpstr>
      <vt:lpstr>Assessment of post-resection risk of hepatic decompensation</vt:lpstr>
      <vt:lpstr>Assessment of post-resection risk of hepatic decompensation</vt:lpstr>
      <vt:lpstr>Extent of resection: anatomical vs. non-anatomical*1</vt:lpstr>
      <vt:lpstr>Liver resection and tumour parameters</vt:lpstr>
      <vt:lpstr>Minimally invasive/laparoscopic resection for HCC</vt:lpstr>
      <vt:lpstr>Liver resection contraindications and follow-up </vt:lpstr>
      <vt:lpstr>Treatment of HCC: liver transplantation</vt:lpstr>
      <vt:lpstr>Organ allocation and priority for HCC</vt:lpstr>
      <vt:lpstr>Liver transplant prioritization </vt:lpstr>
      <vt:lpstr>Allocation models considered in LT</vt:lpstr>
      <vt:lpstr>Pre-LT therapy and living donor options</vt:lpstr>
      <vt:lpstr>Local ablation and external radiation</vt:lpstr>
      <vt:lpstr>Percutaneous ablation</vt:lpstr>
      <vt:lpstr>Transarterial therapies</vt:lpstr>
      <vt:lpstr>Transarterial therapies in development </vt:lpstr>
      <vt:lpstr>First-line systemic therapies</vt:lpstr>
      <vt:lpstr>Non-inferiority results in advanced HCC</vt:lpstr>
      <vt:lpstr>Second-line systemic therapies</vt:lpstr>
      <vt:lpstr>Systemic therapies in development</vt:lpstr>
      <vt:lpstr>Overview of EASL recommendations  for treatment</vt:lpstr>
      <vt:lpstr>Assessment of response to treatment</vt:lpstr>
      <vt:lpstr>Palliative and best supportive care</vt:lpstr>
      <vt:lpstr>Psychological care in the palliative setting</vt:lpstr>
      <vt:lpstr>HCC research and future goals</vt:lpstr>
      <vt:lpstr>Trial design and endpoints</vt:lpstr>
      <vt:lpstr>Response criteria in clinical trials</vt:lpstr>
      <vt:lpstr>Patient selection in clinical trials</vt:lpstr>
      <vt:lpstr>EASL future goals in HCC</vt:lpstr>
      <vt:lpstr>Unmet needs to achieve EASL future goals</vt:lpstr>
      <vt:lpstr>Unmet needs to achieve EASL future goals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Practice Guidelines</dc:title>
  <dc:creator>Julia Heagerty</dc:creator>
  <cp:lastModifiedBy>Teresa</cp:lastModifiedBy>
  <cp:revision>313</cp:revision>
  <cp:lastPrinted>2018-04-09T08:16:13Z</cp:lastPrinted>
  <dcterms:created xsi:type="dcterms:W3CDTF">2018-03-20T17:23:55Z</dcterms:created>
  <dcterms:modified xsi:type="dcterms:W3CDTF">2018-05-23T12:26:57Z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